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3"/>
  </p:notesMasterIdLst>
  <p:handoutMasterIdLst>
    <p:handoutMasterId r:id="rId14"/>
  </p:handoutMasterIdLst>
  <p:sldIdLst>
    <p:sldId id="259" r:id="rId2"/>
    <p:sldId id="357" r:id="rId3"/>
    <p:sldId id="365" r:id="rId4"/>
    <p:sldId id="366" r:id="rId5"/>
    <p:sldId id="364" r:id="rId6"/>
    <p:sldId id="367" r:id="rId7"/>
    <p:sldId id="361" r:id="rId8"/>
    <p:sldId id="370" r:id="rId9"/>
    <p:sldId id="371" r:id="rId10"/>
    <p:sldId id="372" r:id="rId11"/>
    <p:sldId id="352" r:id="rId12"/>
  </p:sldIdLst>
  <p:sldSz cx="10691813" cy="7559675"/>
  <p:notesSz cx="7104063" cy="10234613"/>
  <p:defaultTextStyle>
    <a:defPPr>
      <a:defRPr lang="fr-FR"/>
    </a:defPPr>
    <a:lvl1pPr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431963"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863925"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295888"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1727850" algn="l" rtl="0" eaLnBrk="0" fontAlgn="base" hangingPunct="0">
      <a:spcBef>
        <a:spcPct val="0"/>
      </a:spcBef>
      <a:spcAft>
        <a:spcPct val="0"/>
      </a:spcAft>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159813"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591775"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023738"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455700" algn="l" defTabSz="863925" rtl="0" eaLnBrk="1" latinLnBrk="0" hangingPunct="1">
      <a:defRPr sz="2268" kern="12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p:defaultTextStyle>
  <p:extLst>
    <p:ext uri="{EFAFB233-063F-42B5-8137-9DF3F51BA10A}">
      <p15:sldGuideLst xmlns="" xmlns:p15="http://schemas.microsoft.com/office/powerpoint/2012/main">
        <p15:guide id="1" orient="horz" pos="1156" userDrawn="1">
          <p15:clr>
            <a:srgbClr val="A4A3A4"/>
          </p15:clr>
        </p15:guide>
        <p15:guide id="2" pos="646" userDrawn="1">
          <p15:clr>
            <a:srgbClr val="A4A3A4"/>
          </p15:clr>
        </p15:guide>
      </p15:sldGuideLst>
    </p:ext>
    <p:ext uri="{2D200454-40CA-4A62-9FC3-DE9A4176ACB9}">
      <p15:notesGuideLst xmlns=""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2A9BB5"/>
    <a:srgbClr val="69AAC8"/>
    <a:srgbClr val="FF5050"/>
    <a:srgbClr val="FF9933"/>
    <a:srgbClr val="75C5F0"/>
    <a:srgbClr val="8E84B7"/>
    <a:srgbClr val="CC99FF"/>
    <a:srgbClr val="0066CC"/>
    <a:srgbClr val="99CCFF"/>
    <a:srgbClr val="8DC1D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37" autoAdjust="0"/>
    <p:restoredTop sz="96477" autoAdjust="0"/>
  </p:normalViewPr>
  <p:slideViewPr>
    <p:cSldViewPr snapToObjects="1">
      <p:cViewPr varScale="1">
        <p:scale>
          <a:sx n="98" d="100"/>
          <a:sy n="98" d="100"/>
        </p:scale>
        <p:origin x="-1332" y="-102"/>
      </p:cViewPr>
      <p:guideLst>
        <p:guide orient="horz" pos="1156"/>
        <p:guide pos="64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3" d="2"/>
        <a:sy n="3" d="2"/>
      </p:scale>
      <p:origin x="0" y="0"/>
    </p:cViewPr>
  </p:notesTextViewPr>
  <p:sorterViewPr>
    <p:cViewPr>
      <p:scale>
        <a:sx n="100" d="100"/>
        <a:sy n="100" d="100"/>
      </p:scale>
      <p:origin x="0" y="0"/>
    </p:cViewPr>
  </p:sorterViewPr>
  <p:notesViewPr>
    <p:cSldViewPr snapToObjects="1">
      <p:cViewPr varScale="1">
        <p:scale>
          <a:sx n="76" d="100"/>
          <a:sy n="76" d="100"/>
        </p:scale>
        <p:origin x="-3252" y="-84"/>
      </p:cViewPr>
      <p:guideLst>
        <p:guide orient="horz" pos="3223"/>
        <p:guide pos="223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1" y="1"/>
            <a:ext cx="3080228"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0419" name="Rectangle 3"/>
          <p:cNvSpPr>
            <a:spLocks noGrp="1" noChangeArrowheads="1"/>
          </p:cNvSpPr>
          <p:nvPr>
            <p:ph type="dt" sz="quarter" idx="1"/>
          </p:nvPr>
        </p:nvSpPr>
        <p:spPr bwMode="auto">
          <a:xfrm>
            <a:off x="4023836" y="1"/>
            <a:ext cx="3080227"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60420" name="Rectangle 4"/>
          <p:cNvSpPr>
            <a:spLocks noGrp="1" noChangeArrowheads="1"/>
          </p:cNvSpPr>
          <p:nvPr>
            <p:ph type="ftr" sz="quarter" idx="2"/>
          </p:nvPr>
        </p:nvSpPr>
        <p:spPr bwMode="auto">
          <a:xfrm>
            <a:off x="1" y="9721851"/>
            <a:ext cx="3080228"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0421" name="Rectangle 5"/>
          <p:cNvSpPr>
            <a:spLocks noGrp="1" noChangeArrowheads="1"/>
          </p:cNvSpPr>
          <p:nvPr>
            <p:ph type="sldNum" sz="quarter" idx="3"/>
          </p:nvPr>
        </p:nvSpPr>
        <p:spPr bwMode="auto">
          <a:xfrm>
            <a:off x="4023836" y="9721851"/>
            <a:ext cx="3080227"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a:lvl1pPr>
          </a:lstStyle>
          <a:p>
            <a:pPr>
              <a:defRPr/>
            </a:pPr>
            <a:endParaRPr lang="fr-FR"/>
          </a:p>
        </p:txBody>
      </p:sp>
    </p:spTree>
    <p:extLst>
      <p:ext uri="{BB962C8B-B14F-4D97-AF65-F5344CB8AC3E}">
        <p14:creationId xmlns="" xmlns:p14="http://schemas.microsoft.com/office/powerpoint/2010/main" val="4821419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1" y="1"/>
            <a:ext cx="3080228"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eaLnBrk="1" hangingPunct="1">
              <a:defRPr sz="1100"/>
            </a:lvl1pPr>
          </a:lstStyle>
          <a:p>
            <a:pPr>
              <a:defRPr/>
            </a:pPr>
            <a:endParaRPr lang="fr-FR"/>
          </a:p>
        </p:txBody>
      </p:sp>
      <p:sp>
        <p:nvSpPr>
          <p:cNvPr id="6147" name="Rectangle 3"/>
          <p:cNvSpPr>
            <a:spLocks noGrp="1" noChangeArrowheads="1"/>
          </p:cNvSpPr>
          <p:nvPr>
            <p:ph type="dt" idx="1"/>
          </p:nvPr>
        </p:nvSpPr>
        <p:spPr bwMode="auto">
          <a:xfrm>
            <a:off x="4023836" y="1"/>
            <a:ext cx="3080227" cy="512763"/>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lvl1pPr algn="r" eaLnBrk="1" hangingPunct="1">
              <a:defRPr sz="1100"/>
            </a:lvl1pPr>
          </a:lstStyle>
          <a:p>
            <a:pPr>
              <a:defRPr/>
            </a:pPr>
            <a:endParaRPr lang="fr-FR"/>
          </a:p>
        </p:txBody>
      </p:sp>
      <p:sp>
        <p:nvSpPr>
          <p:cNvPr id="3076" name="Rectangle 4"/>
          <p:cNvSpPr>
            <a:spLocks noGrp="1" noRot="1" noChangeAspect="1" noChangeArrowheads="1" noTextEdit="1"/>
          </p:cNvSpPr>
          <p:nvPr>
            <p:ph type="sldImg" idx="2"/>
          </p:nvPr>
        </p:nvSpPr>
        <p:spPr bwMode="auto">
          <a:xfrm>
            <a:off x="838200" y="768350"/>
            <a:ext cx="5427663" cy="38385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48375" y="4860925"/>
            <a:ext cx="5207316" cy="4605338"/>
          </a:xfrm>
          <a:prstGeom prst="rect">
            <a:avLst/>
          </a:prstGeom>
          <a:noFill/>
          <a:ln w="9525">
            <a:noFill/>
            <a:miter lim="800000"/>
            <a:headEnd/>
            <a:tailEnd/>
          </a:ln>
        </p:spPr>
        <p:txBody>
          <a:bodyPr vert="horz" wrap="square" lIns="94679" tIns="47339" rIns="94679" bIns="47339"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6150" name="Rectangle 6"/>
          <p:cNvSpPr>
            <a:spLocks noGrp="1" noChangeArrowheads="1"/>
          </p:cNvSpPr>
          <p:nvPr>
            <p:ph type="ftr" sz="quarter" idx="4"/>
          </p:nvPr>
        </p:nvSpPr>
        <p:spPr bwMode="auto">
          <a:xfrm>
            <a:off x="1" y="9721851"/>
            <a:ext cx="3080228"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eaLnBrk="1" hangingPunct="1">
              <a:defRPr sz="1100"/>
            </a:lvl1pPr>
          </a:lstStyle>
          <a:p>
            <a:pPr>
              <a:defRPr/>
            </a:pPr>
            <a:endParaRPr lang="fr-FR"/>
          </a:p>
        </p:txBody>
      </p:sp>
      <p:sp>
        <p:nvSpPr>
          <p:cNvPr id="6151" name="Rectangle 7"/>
          <p:cNvSpPr>
            <a:spLocks noGrp="1" noChangeArrowheads="1"/>
          </p:cNvSpPr>
          <p:nvPr>
            <p:ph type="sldNum" sz="quarter" idx="5"/>
          </p:nvPr>
        </p:nvSpPr>
        <p:spPr bwMode="auto">
          <a:xfrm>
            <a:off x="4023836" y="9721851"/>
            <a:ext cx="3080227" cy="512763"/>
          </a:xfrm>
          <a:prstGeom prst="rect">
            <a:avLst/>
          </a:prstGeom>
          <a:noFill/>
          <a:ln w="9525">
            <a:noFill/>
            <a:miter lim="800000"/>
            <a:headEnd/>
            <a:tailEnd/>
          </a:ln>
        </p:spPr>
        <p:txBody>
          <a:bodyPr vert="horz" wrap="square" lIns="94679" tIns="47339" rIns="94679" bIns="47339" numCol="1" anchor="b" anchorCtr="0" compatLnSpc="1">
            <a:prstTxWarp prst="textNoShape">
              <a:avLst/>
            </a:prstTxWarp>
          </a:bodyPr>
          <a:lstStyle>
            <a:lvl1pPr algn="r" eaLnBrk="1" hangingPunct="1">
              <a:defRPr sz="1100" smtClean="0"/>
            </a:lvl1pPr>
          </a:lstStyle>
          <a:p>
            <a:pPr>
              <a:defRPr/>
            </a:pPr>
            <a:fld id="{00DA3E0A-FF46-4838-B0F4-DDA122644CC9}" type="slidenum">
              <a:rPr lang="fr-FR"/>
              <a:pPr>
                <a:defRPr/>
              </a:pPr>
              <a:t>‹N°›</a:t>
            </a:fld>
            <a:endParaRPr lang="fr-FR"/>
          </a:p>
        </p:txBody>
      </p:sp>
    </p:spTree>
    <p:extLst>
      <p:ext uri="{BB962C8B-B14F-4D97-AF65-F5344CB8AC3E}">
        <p14:creationId xmlns="" xmlns:p14="http://schemas.microsoft.com/office/powerpoint/2010/main" val="28507195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34" kern="1200">
        <a:solidFill>
          <a:schemeClr val="tx1"/>
        </a:solidFill>
        <a:latin typeface="Times New Roman" pitchFamily="18" charset="0"/>
        <a:ea typeface="+mn-ea"/>
        <a:cs typeface="+mn-cs"/>
      </a:defRPr>
    </a:lvl1pPr>
    <a:lvl2pPr marL="431963" algn="l" rtl="0" eaLnBrk="0" fontAlgn="base" hangingPunct="0">
      <a:spcBef>
        <a:spcPct val="30000"/>
      </a:spcBef>
      <a:spcAft>
        <a:spcPct val="0"/>
      </a:spcAft>
      <a:defRPr sz="1134" kern="1200">
        <a:solidFill>
          <a:schemeClr val="tx1"/>
        </a:solidFill>
        <a:latin typeface="Times New Roman" pitchFamily="18" charset="0"/>
        <a:ea typeface="+mn-ea"/>
        <a:cs typeface="+mn-cs"/>
      </a:defRPr>
    </a:lvl2pPr>
    <a:lvl3pPr marL="863925" algn="l" rtl="0" eaLnBrk="0" fontAlgn="base" hangingPunct="0">
      <a:spcBef>
        <a:spcPct val="30000"/>
      </a:spcBef>
      <a:spcAft>
        <a:spcPct val="0"/>
      </a:spcAft>
      <a:defRPr sz="1134" kern="1200">
        <a:solidFill>
          <a:schemeClr val="tx1"/>
        </a:solidFill>
        <a:latin typeface="Times New Roman" pitchFamily="18" charset="0"/>
        <a:ea typeface="+mn-ea"/>
        <a:cs typeface="+mn-cs"/>
      </a:defRPr>
    </a:lvl3pPr>
    <a:lvl4pPr marL="1295888" algn="l" rtl="0" eaLnBrk="0" fontAlgn="base" hangingPunct="0">
      <a:spcBef>
        <a:spcPct val="30000"/>
      </a:spcBef>
      <a:spcAft>
        <a:spcPct val="0"/>
      </a:spcAft>
      <a:defRPr sz="1134" kern="1200">
        <a:solidFill>
          <a:schemeClr val="tx1"/>
        </a:solidFill>
        <a:latin typeface="Times New Roman" pitchFamily="18" charset="0"/>
        <a:ea typeface="+mn-ea"/>
        <a:cs typeface="+mn-cs"/>
      </a:defRPr>
    </a:lvl4pPr>
    <a:lvl5pPr marL="1727850" algn="l" rtl="0" eaLnBrk="0" fontAlgn="base" hangingPunct="0">
      <a:spcBef>
        <a:spcPct val="30000"/>
      </a:spcBef>
      <a:spcAft>
        <a:spcPct val="0"/>
      </a:spcAft>
      <a:defRPr sz="1134" kern="1200">
        <a:solidFill>
          <a:schemeClr val="tx1"/>
        </a:solidFill>
        <a:latin typeface="Times New Roman" pitchFamily="18" charset="0"/>
        <a:ea typeface="+mn-ea"/>
        <a:cs typeface="+mn-cs"/>
      </a:defRPr>
    </a:lvl5pPr>
    <a:lvl6pPr marL="2159813" algn="l" defTabSz="863925" rtl="0" eaLnBrk="1" latinLnBrk="0" hangingPunct="1">
      <a:defRPr sz="1134" kern="1200">
        <a:solidFill>
          <a:schemeClr val="tx1"/>
        </a:solidFill>
        <a:latin typeface="+mn-lt"/>
        <a:ea typeface="+mn-ea"/>
        <a:cs typeface="+mn-cs"/>
      </a:defRPr>
    </a:lvl6pPr>
    <a:lvl7pPr marL="2591775" algn="l" defTabSz="863925" rtl="0" eaLnBrk="1" latinLnBrk="0" hangingPunct="1">
      <a:defRPr sz="1134" kern="1200">
        <a:solidFill>
          <a:schemeClr val="tx1"/>
        </a:solidFill>
        <a:latin typeface="+mn-lt"/>
        <a:ea typeface="+mn-ea"/>
        <a:cs typeface="+mn-cs"/>
      </a:defRPr>
    </a:lvl7pPr>
    <a:lvl8pPr marL="3023738" algn="l" defTabSz="863925" rtl="0" eaLnBrk="1" latinLnBrk="0" hangingPunct="1">
      <a:defRPr sz="1134" kern="1200">
        <a:solidFill>
          <a:schemeClr val="tx1"/>
        </a:solidFill>
        <a:latin typeface="+mn-lt"/>
        <a:ea typeface="+mn-ea"/>
        <a:cs typeface="+mn-cs"/>
      </a:defRPr>
    </a:lvl8pPr>
    <a:lvl9pPr marL="3455700" algn="l" defTabSz="863925" rtl="0" eaLnBrk="1" latinLnBrk="0" hangingPunct="1">
      <a:defRPr sz="11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657" y="-465"/>
            <a:ext cx="10691155" cy="7560140"/>
          </a:xfrm>
          <a:prstGeom prst="rect">
            <a:avLst/>
          </a:prstGeom>
        </p:spPr>
      </p:pic>
      <p:sp>
        <p:nvSpPr>
          <p:cNvPr id="5"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8" name="Rectangle 1029"/>
          <p:cNvSpPr>
            <a:spLocks noChangeArrowheads="1"/>
          </p:cNvSpPr>
          <p:nvPr userDrawn="1"/>
        </p:nvSpPr>
        <p:spPr bwMode="auto">
          <a:xfrm>
            <a:off x="3041650" y="7164214"/>
            <a:ext cx="4320480"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a:t>
            </a:r>
            <a:endParaRPr lang="en-GB" sz="1100" b="0" dirty="0" smtClean="0">
              <a:solidFill>
                <a:schemeClr val="tx1">
                  <a:lumMod val="50000"/>
                  <a:lumOff val="50000"/>
                </a:schemeClr>
              </a:solidFill>
              <a:effectLst/>
              <a:latin typeface="Calibri" pitchFamily="34" charset="0"/>
            </a:endParaRPr>
          </a:p>
        </p:txBody>
      </p:sp>
    </p:spTree>
    <p:extLst>
      <p:ext uri="{BB962C8B-B14F-4D97-AF65-F5344CB8AC3E}">
        <p14:creationId xmlns="" xmlns:p14="http://schemas.microsoft.com/office/powerpoint/2010/main" val="2353500889"/>
      </p:ext>
    </p:extLst>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332225309"/>
      </p:ext>
    </p:extLst>
  </p:cSld>
  <p:clrMapOvr>
    <a:masterClrMapping/>
  </p:clrMapOvr>
  <p:transition spd="slow" advClick="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514909342"/>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Image 1"/>
          <p:cNvPicPr>
            <a:picLocks noChangeAspect="1"/>
          </p:cNvPicPr>
          <p:nvPr userDrawn="1"/>
        </p:nvPicPr>
        <p:blipFill>
          <a:blip r:embed="rId5" cstate="print">
            <a:extLst>
              <a:ext uri="{28A0092B-C50C-407E-A947-70E740481C1C}">
                <a14:useLocalDpi xmlns="" xmlns:a14="http://schemas.microsoft.com/office/drawing/2010/main" val="0"/>
              </a:ext>
            </a:extLst>
          </a:blip>
          <a:stretch>
            <a:fillRect/>
          </a:stretch>
        </p:blipFill>
        <p:spPr>
          <a:xfrm>
            <a:off x="0" y="6783925"/>
            <a:ext cx="10691813" cy="775750"/>
          </a:xfrm>
          <a:prstGeom prst="rect">
            <a:avLst/>
          </a:prstGeom>
        </p:spPr>
      </p:pic>
      <p:sp>
        <p:nvSpPr>
          <p:cNvPr id="818181" name="Rectangle 1029"/>
          <p:cNvSpPr>
            <a:spLocks noChangeArrowheads="1"/>
          </p:cNvSpPr>
          <p:nvPr userDrawn="1"/>
        </p:nvSpPr>
        <p:spPr bwMode="auto">
          <a:xfrm>
            <a:off x="10329237" y="7247688"/>
            <a:ext cx="445492"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fld id="{FF3AB183-A386-4BE8-86C1-719E98E25F60}" type="slidenum">
              <a:rPr lang="en-GB" sz="1300" b="1" smtClean="0">
                <a:solidFill>
                  <a:srgbClr val="69AAC8"/>
                </a:solidFill>
                <a:effectLst/>
                <a:latin typeface="+mj-lt"/>
              </a:rPr>
              <a:pPr algn="ctr" eaLnBrk="1">
                <a:lnSpc>
                  <a:spcPct val="89000"/>
                </a:lnSpc>
                <a:buClr>
                  <a:srgbClr val="000000"/>
                </a:buClr>
                <a:buSzPct val="45000"/>
                <a:buFont typeface="Wingdings" panose="05000000000000000000" pitchFamily="2" charset="2"/>
                <a:buNone/>
                <a:defRPr/>
              </a:pPr>
              <a:t>‹N°›</a:t>
            </a:fld>
            <a:endParaRPr lang="en-GB" sz="1300" b="1" dirty="0" smtClean="0">
              <a:solidFill>
                <a:srgbClr val="69AAC8"/>
              </a:solidFill>
              <a:effectLst/>
              <a:latin typeface="+mj-lt"/>
            </a:endParaRPr>
          </a:p>
        </p:txBody>
      </p:sp>
      <p:sp>
        <p:nvSpPr>
          <p:cNvPr id="1030" name="Line 1034"/>
          <p:cNvSpPr>
            <a:spLocks noChangeShapeType="1"/>
          </p:cNvSpPr>
          <p:nvPr userDrawn="1"/>
        </p:nvSpPr>
        <p:spPr bwMode="auto">
          <a:xfrm flipH="1">
            <a:off x="190497" y="7475679"/>
            <a:ext cx="419993" cy="0"/>
          </a:xfrm>
          <a:prstGeom prst="line">
            <a:avLst/>
          </a:prstGeom>
          <a:noFill/>
          <a:ln w="19050">
            <a:solidFill>
              <a:schemeClr val="bg1"/>
            </a:solidFill>
            <a:round/>
            <a:headEnd/>
            <a:tailEnd/>
          </a:ln>
          <a:extLst>
            <a:ext uri="{909E8E84-426E-40DD-AFC4-6F175D3DCCD1}">
              <a14:hiddenFill xmlns="" xmlns:a14="http://schemas.microsoft.com/office/drawing/2010/main">
                <a:noFill/>
              </a14:hiddenFill>
            </a:ext>
          </a:extLst>
        </p:spPr>
        <p:txBody>
          <a:bodyPr wrap="none"/>
          <a:lstStyle/>
          <a:p>
            <a:endParaRPr lang="fr-FR" sz="2000">
              <a:solidFill>
                <a:schemeClr val="tx1">
                  <a:lumMod val="50000"/>
                  <a:lumOff val="50000"/>
                </a:schemeClr>
              </a:solidFill>
              <a:effectLst/>
              <a:latin typeface="DaxOT-Regular" panose="02000506060000020004" pitchFamily="50" charset="0"/>
            </a:endParaRPr>
          </a:p>
        </p:txBody>
      </p:sp>
      <p:sp>
        <p:nvSpPr>
          <p:cNvPr id="14" name="Rectangle 1029"/>
          <p:cNvSpPr>
            <a:spLocks noChangeArrowheads="1"/>
          </p:cNvSpPr>
          <p:nvPr userDrawn="1"/>
        </p:nvSpPr>
        <p:spPr bwMode="auto">
          <a:xfrm>
            <a:off x="233338" y="7164213"/>
            <a:ext cx="1296144" cy="311987"/>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l"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17 novembre 2016</a:t>
            </a:r>
            <a:endParaRPr lang="en-GB" sz="1100" b="0" dirty="0" smtClean="0">
              <a:solidFill>
                <a:schemeClr val="tx1">
                  <a:lumMod val="50000"/>
                  <a:lumOff val="50000"/>
                </a:schemeClr>
              </a:solidFill>
              <a:effectLst/>
              <a:latin typeface="Calibri" pitchFamily="34" charset="0"/>
            </a:endParaRPr>
          </a:p>
        </p:txBody>
      </p:sp>
      <p:sp>
        <p:nvSpPr>
          <p:cNvPr id="7" name="Rectangle 1029"/>
          <p:cNvSpPr>
            <a:spLocks noChangeArrowheads="1"/>
          </p:cNvSpPr>
          <p:nvPr userDrawn="1"/>
        </p:nvSpPr>
        <p:spPr bwMode="auto">
          <a:xfrm>
            <a:off x="3041650" y="7164214"/>
            <a:ext cx="4608512" cy="295779"/>
          </a:xfrm>
          <a:prstGeom prst="rect">
            <a:avLst/>
          </a:prstGeom>
          <a:noFill/>
          <a:ln w="9525">
            <a:noFill/>
            <a:round/>
            <a:headEnd/>
            <a:tailEnd/>
          </a:ln>
          <a:effectLst/>
        </p:spPr>
        <p:txBody>
          <a:bodyPr lIns="0" tIns="0" rIns="0" bIns="0" anchor="ctr"/>
          <a:lstStyle>
            <a:lvl1pPr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855663" indent="-328613"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317625"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843088" indent="-261938"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370138" indent="-263525" defTabSz="1054100" eaLnBrk="0" hangingPunct="0">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8273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32845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7417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4198938" indent="-263525" defTabSz="1054100" eaLnBrk="0" fontAlgn="base" hangingPunct="0">
              <a:spcBef>
                <a:spcPct val="0"/>
              </a:spcBef>
              <a:spcAft>
                <a:spcPct val="0"/>
              </a:spcAft>
              <a:defRPr sz="2400">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algn="ctr" eaLnBrk="1">
              <a:lnSpc>
                <a:spcPct val="89000"/>
              </a:lnSpc>
              <a:buClr>
                <a:srgbClr val="000000"/>
              </a:buClr>
              <a:buSzPct val="45000"/>
              <a:buFont typeface="Wingdings" panose="05000000000000000000" pitchFamily="2" charset="2"/>
              <a:buNone/>
              <a:defRPr/>
            </a:pPr>
            <a:r>
              <a:rPr lang="fr-FR" sz="1100" b="0" dirty="0" smtClean="0">
                <a:solidFill>
                  <a:schemeClr val="tx1">
                    <a:lumMod val="50000"/>
                    <a:lumOff val="50000"/>
                  </a:schemeClr>
                </a:solidFill>
                <a:effectLst/>
                <a:latin typeface="Calibri" pitchFamily="34" charset="0"/>
              </a:rPr>
              <a:t>ADEME /</a:t>
            </a:r>
            <a:r>
              <a:rPr lang="fr-FR" sz="1100" b="0" baseline="0" dirty="0" smtClean="0">
                <a:solidFill>
                  <a:schemeClr val="tx1">
                    <a:lumMod val="50000"/>
                    <a:lumOff val="50000"/>
                  </a:schemeClr>
                </a:solidFill>
                <a:effectLst/>
                <a:latin typeface="Calibri" pitchFamily="34" charset="0"/>
              </a:rPr>
              <a:t> Valise pédagogique : </a:t>
            </a:r>
            <a:r>
              <a:rPr lang="fr-FR" sz="1100" b="0" dirty="0" smtClean="0">
                <a:solidFill>
                  <a:schemeClr val="tx1">
                    <a:lumMod val="50000"/>
                    <a:lumOff val="50000"/>
                  </a:schemeClr>
                </a:solidFill>
                <a:effectLst/>
                <a:latin typeface="Calibri" pitchFamily="34" charset="0"/>
              </a:rPr>
              <a:t>La ventilation mécanique dans les </a:t>
            </a:r>
            <a:r>
              <a:rPr lang="fr-FR" sz="1100" b="0" baseline="0" dirty="0" smtClean="0">
                <a:solidFill>
                  <a:schemeClr val="tx1">
                    <a:lumMod val="50000"/>
                    <a:lumOff val="50000"/>
                  </a:schemeClr>
                </a:solidFill>
                <a:effectLst/>
                <a:latin typeface="Calibri" pitchFamily="34" charset="0"/>
              </a:rPr>
              <a:t>logements</a:t>
            </a:r>
            <a:endParaRPr lang="en-GB" sz="1100" b="0" dirty="0" smtClean="0">
              <a:solidFill>
                <a:schemeClr val="tx1">
                  <a:lumMod val="50000"/>
                  <a:lumOff val="50000"/>
                </a:schemeClr>
              </a:solidFill>
              <a:effectLst/>
              <a:latin typeface="Calibri" pitchFamily="34" charset="0"/>
            </a:endParaRPr>
          </a:p>
        </p:txBody>
      </p:sp>
      <p:pic>
        <p:nvPicPr>
          <p:cNvPr id="4" name="Image 3"/>
          <p:cNvPicPr>
            <a:picLocks noChangeAspect="1"/>
          </p:cNvPicPr>
          <p:nvPr userDrawn="1"/>
        </p:nvPicPr>
        <p:blipFill>
          <a:blip r:embed="rId6" cstate="print">
            <a:extLst>
              <a:ext uri="{28A0092B-C50C-407E-A947-70E740481C1C}">
                <a14:useLocalDpi xmlns="" xmlns:a14="http://schemas.microsoft.com/office/drawing/2010/main" val="0"/>
              </a:ext>
            </a:extLst>
          </a:blip>
          <a:stretch>
            <a:fillRect/>
          </a:stretch>
        </p:blipFill>
        <p:spPr>
          <a:xfrm>
            <a:off x="180000" y="179998"/>
            <a:ext cx="10296000" cy="725456"/>
          </a:xfrm>
          <a:prstGeom prst="rect">
            <a:avLst/>
          </a:prstGeom>
        </p:spPr>
      </p:pic>
    </p:spTree>
  </p:cSld>
  <p:clrMap bg1="lt1" tx1="dk1" bg2="lt2" tx2="dk2" accent1="accent1" accent2="accent2" accent3="accent3" accent4="accent4" accent5="accent5" accent6="accent6" hlink="hlink" folHlink="folHlink"/>
  <p:sldLayoutIdLst>
    <p:sldLayoutId id="2147483823" r:id="rId1"/>
    <p:sldLayoutId id="2147483813" r:id="rId2"/>
    <p:sldLayoutId id="2147483818" r:id="rId3"/>
  </p:sldLayoutIdLst>
  <p:transition spd="slow" advClick="0"/>
  <p:timing>
    <p:tnLst>
      <p:par>
        <p:cTn id="1" dur="indefinite" restart="never" nodeType="tmRoot"/>
      </p:par>
    </p:tnLst>
  </p:timing>
  <p:txStyles>
    <p:titleStyle>
      <a:lvl1pPr algn="r" defTabSz="995914" rtl="0" eaLnBrk="0" fontAlgn="base" hangingPunct="0">
        <a:spcBef>
          <a:spcPct val="0"/>
        </a:spcBef>
        <a:spcAft>
          <a:spcPct val="0"/>
        </a:spcAft>
        <a:defRPr sz="3496" b="1">
          <a:solidFill>
            <a:schemeClr val="bg2"/>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p:titleStyle>
    <p:bodyStyle>
      <a:lvl1pPr marL="373468" indent="-373468" algn="l" defTabSz="995914" rtl="0" eaLnBrk="0" fontAlgn="base" hangingPunct="0">
        <a:spcBef>
          <a:spcPct val="20000"/>
        </a:spcBef>
        <a:spcAft>
          <a:spcPct val="0"/>
        </a:spcAft>
        <a:buClr>
          <a:srgbClr val="91CA1E"/>
        </a:buClr>
        <a:buSzPct val="75000"/>
        <a:buFont typeface="Wingdings" panose="05000000000000000000" pitchFamily="2" charset="2"/>
        <a:buChar char="n"/>
        <a:defRPr sz="2740" b="1">
          <a:solidFill>
            <a:srgbClr val="5F5F5F"/>
          </a:solidFill>
          <a:latin typeface="+mn-lt"/>
          <a:ea typeface="+mn-ea"/>
          <a:cs typeface="+mn-cs"/>
        </a:defRPr>
      </a:lvl1pPr>
      <a:lvl2pPr marL="808430" indent="-310474" algn="l" defTabSz="995914" rtl="0" eaLnBrk="0" fontAlgn="base" hangingPunct="0">
        <a:spcBef>
          <a:spcPct val="20000"/>
        </a:spcBef>
        <a:spcAft>
          <a:spcPct val="0"/>
        </a:spcAft>
        <a:buClr>
          <a:srgbClr val="5F5F5F"/>
        </a:buClr>
        <a:buSzPct val="65000"/>
        <a:buFont typeface="Wingdings" panose="05000000000000000000" pitchFamily="2" charset="2"/>
        <a:buChar char="n"/>
        <a:defRPr sz="2362">
          <a:solidFill>
            <a:srgbClr val="5F5F5F"/>
          </a:solidFill>
          <a:latin typeface="+mn-lt"/>
          <a:ea typeface="+mn-ea"/>
          <a:cs typeface="+mn-cs"/>
        </a:defRPr>
      </a:lvl2pPr>
      <a:lvl3pPr marL="1244892" indent="-248978" algn="l" defTabSz="995914" rtl="0" eaLnBrk="0" fontAlgn="base" hangingPunct="0">
        <a:spcBef>
          <a:spcPct val="20000"/>
        </a:spcBef>
        <a:spcAft>
          <a:spcPct val="0"/>
        </a:spcAft>
        <a:buClr>
          <a:srgbClr val="969696"/>
        </a:buClr>
        <a:buSzPct val="65000"/>
        <a:buFont typeface="Wingdings" panose="05000000000000000000" pitchFamily="2" charset="2"/>
        <a:buChar char="n"/>
        <a:defRPr sz="2173">
          <a:solidFill>
            <a:srgbClr val="5F5F5F"/>
          </a:solidFill>
          <a:latin typeface="+mn-lt"/>
          <a:ea typeface="+mn-ea"/>
          <a:cs typeface="+mn-cs"/>
        </a:defRPr>
      </a:lvl3pPr>
      <a:lvl4pPr marL="1741350" indent="-247479" algn="l" defTabSz="995914" rtl="0" eaLnBrk="0" fontAlgn="base" hangingPunct="0">
        <a:spcBef>
          <a:spcPct val="20000"/>
        </a:spcBef>
        <a:spcAft>
          <a:spcPct val="0"/>
        </a:spcAft>
        <a:buClr>
          <a:schemeClr val="folHlink"/>
        </a:buClr>
        <a:buSzPct val="70000"/>
        <a:buFont typeface="Wingdings" panose="05000000000000000000" pitchFamily="2" charset="2"/>
        <a:buChar char="n"/>
        <a:defRPr sz="1984">
          <a:solidFill>
            <a:srgbClr val="5F5F5F"/>
          </a:solidFill>
          <a:latin typeface="+mn-lt"/>
          <a:ea typeface="+mn-ea"/>
          <a:cs typeface="+mn-cs"/>
        </a:defRPr>
      </a:lvl4pPr>
      <a:lvl5pPr marL="2239306" indent="-248978" algn="l" defTabSz="995914" rtl="0" eaLnBrk="0" fontAlgn="base" hangingPunct="0">
        <a:spcBef>
          <a:spcPct val="20000"/>
        </a:spcBef>
        <a:spcAft>
          <a:spcPct val="0"/>
        </a:spcAft>
        <a:buClr>
          <a:srgbClr val="C0C0C0"/>
        </a:buClr>
        <a:buSzPct val="55000"/>
        <a:buFont typeface="Wingdings" panose="05000000000000000000" pitchFamily="2" charset="2"/>
        <a:buChar char="n"/>
        <a:defRPr sz="1606">
          <a:solidFill>
            <a:srgbClr val="5F5F5F"/>
          </a:solidFill>
          <a:latin typeface="+mn-lt"/>
          <a:ea typeface="+mn-ea"/>
          <a:cs typeface="+mn-cs"/>
        </a:defRPr>
      </a:lvl5pPr>
      <a:lvl6pPr marL="2375794"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6pPr>
      <a:lvl7pPr marL="2807757"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7pPr>
      <a:lvl8pPr marL="3239719"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8pPr>
      <a:lvl9pPr marL="3671682" indent="-215981" algn="l" rtl="0" fontAlgn="base">
        <a:spcBef>
          <a:spcPct val="20000"/>
        </a:spcBef>
        <a:spcAft>
          <a:spcPct val="0"/>
        </a:spcAft>
        <a:buClr>
          <a:srgbClr val="C0C0C0"/>
        </a:buClr>
        <a:buSzPct val="55000"/>
        <a:buFont typeface="Wingdings" pitchFamily="2" charset="2"/>
        <a:buChar char="n"/>
        <a:defRPr sz="1417">
          <a:solidFill>
            <a:srgbClr val="5F5F5F"/>
          </a:solidFill>
          <a:latin typeface="+mn-lt"/>
          <a:ea typeface="+mn-ea"/>
          <a:cs typeface="+mn-cs"/>
        </a:defRPr>
      </a:lvl9pPr>
    </p:bodyStyle>
    <p:otherStyle>
      <a:defPPr>
        <a:defRPr lang="fr-FR"/>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4649" userDrawn="1">
          <p15:clr>
            <a:srgbClr val="F26B43"/>
          </p15:clr>
        </p15:guide>
        <p15:guide id="2" pos="646"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977211" y="179611"/>
            <a:ext cx="1493164" cy="1656184"/>
          </a:xfrm>
          <a:prstGeom prst="rect">
            <a:avLst/>
          </a:prstGeom>
        </p:spPr>
      </p:pic>
      <p:sp>
        <p:nvSpPr>
          <p:cNvPr id="5" name="Titre 1"/>
          <p:cNvSpPr txBox="1">
            <a:spLocks/>
          </p:cNvSpPr>
          <p:nvPr/>
        </p:nvSpPr>
        <p:spPr>
          <a:xfrm>
            <a:off x="972000" y="3202063"/>
            <a:ext cx="9486474" cy="114927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3400" kern="0" dirty="0" smtClean="0">
                <a:solidFill>
                  <a:srgbClr val="EE7F00"/>
                </a:solidFill>
                <a:latin typeface="Calibri" panose="020F0502020204030204" pitchFamily="34" charset="0"/>
                <a:cs typeface="Calibri" panose="020F0502020204030204" pitchFamily="34" charset="0"/>
              </a:rPr>
              <a:t>La ventilation mécanique dans les logements</a:t>
            </a:r>
            <a:endParaRPr lang="fr-FR" sz="3400" kern="0" dirty="0">
              <a:solidFill>
                <a:srgbClr val="EE7F00"/>
              </a:solidFill>
              <a:latin typeface="Calibri" panose="020F0502020204030204" pitchFamily="34" charset="0"/>
              <a:cs typeface="Calibri" panose="020F0502020204030204" pitchFamily="34" charset="0"/>
            </a:endParaRPr>
          </a:p>
          <a:p>
            <a:pPr algn="l"/>
            <a:r>
              <a:rPr lang="fr-FR" sz="2400" b="0" kern="0" dirty="0" smtClean="0">
                <a:solidFill>
                  <a:srgbClr val="EE7F00"/>
                </a:solidFill>
                <a:latin typeface="Calibri Light" pitchFamily="34" charset="0"/>
                <a:cs typeface="Calibri Light" pitchFamily="34" charset="0"/>
              </a:rPr>
              <a:t>Diaporama 02 – Enjeux d’une ventilation efficace</a:t>
            </a:r>
          </a:p>
          <a:p>
            <a:pPr algn="l"/>
            <a:endParaRPr lang="fr-FR" sz="2700" b="0" kern="0" dirty="0">
              <a:solidFill>
                <a:srgbClr val="EE7F00"/>
              </a:solidFill>
              <a:latin typeface="Calibri" panose="020F0502020204030204" pitchFamily="34" charset="0"/>
              <a:cs typeface="Calibri" panose="020F0502020204030204" pitchFamily="34" charset="0"/>
            </a:endParaRPr>
          </a:p>
        </p:txBody>
      </p:sp>
      <p:sp>
        <p:nvSpPr>
          <p:cNvPr id="6" name="Titre 1"/>
          <p:cNvSpPr txBox="1">
            <a:spLocks/>
          </p:cNvSpPr>
          <p:nvPr/>
        </p:nvSpPr>
        <p:spPr>
          <a:xfrm>
            <a:off x="1040499" y="5724053"/>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l"/>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Jobert </a:t>
            </a:r>
            <a:r>
              <a:rPr lang="fr-FR" sz="1400" b="0" i="1" kern="0" dirty="0" smtClean="0">
                <a:solidFill>
                  <a:schemeClr val="tx1">
                    <a:lumMod val="65000"/>
                    <a:lumOff val="35000"/>
                  </a:schemeClr>
                </a:solidFill>
                <a:latin typeface="Calibri Light" pitchFamily="34" charset="0"/>
                <a:cs typeface="Calibri Light" pitchFamily="34" charset="0"/>
              </a:rPr>
              <a:t>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cSld>
  <p:clrMapOvr>
    <a:masterClrMapping/>
  </p:clrMapOvr>
  <p:transition spd="slow"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7" name="Titre 1"/>
          <p:cNvSpPr txBox="1">
            <a:spLocks/>
          </p:cNvSpPr>
          <p:nvPr/>
        </p:nvSpPr>
        <p:spPr>
          <a:xfrm>
            <a:off x="449362" y="1115541"/>
            <a:ext cx="10009112" cy="65838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spcBef>
                <a:spcPts val="200"/>
              </a:spcBef>
              <a:spcAft>
                <a:spcPts val="200"/>
              </a:spcAft>
            </a:pPr>
            <a:r>
              <a:rPr lang="fr-FR" sz="3500" kern="0" dirty="0" smtClean="0">
                <a:solidFill>
                  <a:schemeClr val="tx2">
                    <a:lumMod val="65000"/>
                    <a:lumOff val="35000"/>
                  </a:schemeClr>
                </a:solidFill>
                <a:latin typeface="Calibri" panose="020F0502020204030204" pitchFamily="34" charset="0"/>
                <a:cs typeface="Calibri" panose="020F0502020204030204" pitchFamily="34" charset="0"/>
              </a:rPr>
              <a:t>Changer d’</a:t>
            </a:r>
            <a:r>
              <a:rPr lang="fr-FR" sz="3500" kern="0" dirty="0" smtClean="0">
                <a:solidFill>
                  <a:srgbClr val="69AAC8"/>
                </a:solidFill>
                <a:latin typeface="Calibri" panose="020F0502020204030204" pitchFamily="34" charset="0"/>
                <a:cs typeface="Calibri" panose="020F0502020204030204" pitchFamily="34" charset="0"/>
              </a:rPr>
              <a:t>AIR… </a:t>
            </a:r>
            <a:r>
              <a:rPr lang="fr-FR" sz="3500" kern="0" dirty="0" smtClean="0">
                <a:solidFill>
                  <a:schemeClr val="tx2">
                    <a:lumMod val="65000"/>
                    <a:lumOff val="35000"/>
                  </a:schemeClr>
                </a:solidFill>
                <a:latin typeface="Calibri" panose="020F0502020204030204" pitchFamily="34" charset="0"/>
                <a:cs typeface="Calibri" panose="020F0502020204030204" pitchFamily="34" charset="0"/>
              </a:rPr>
              <a:t>une saine obligation ! </a:t>
            </a:r>
          </a:p>
        </p:txBody>
      </p:sp>
      <p:sp>
        <p:nvSpPr>
          <p:cNvPr id="9" name="Titre 1"/>
          <p:cNvSpPr txBox="1">
            <a:spLocks/>
          </p:cNvSpPr>
          <p:nvPr/>
        </p:nvSpPr>
        <p:spPr>
          <a:xfrm>
            <a:off x="4760880" y="5272055"/>
            <a:ext cx="4392488" cy="45199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lnSpc>
                <a:spcPts val="2700"/>
              </a:lnSpc>
            </a:pPr>
            <a:r>
              <a:rPr lang="fr-FR" sz="2400" dirty="0" smtClean="0">
                <a:solidFill>
                  <a:schemeClr val="tx2">
                    <a:lumMod val="65000"/>
                    <a:lumOff val="35000"/>
                  </a:schemeClr>
                </a:solidFill>
                <a:latin typeface="Calibri" panose="020F0502020204030204" pitchFamily="34" charset="0"/>
                <a:cs typeface="Calibri" panose="020F0502020204030204" pitchFamily="34" charset="0"/>
              </a:rPr>
              <a:t>Deux fonctions principales :</a:t>
            </a:r>
          </a:p>
        </p:txBody>
      </p:sp>
      <p:sp>
        <p:nvSpPr>
          <p:cNvPr id="10" name="Titre 1"/>
          <p:cNvSpPr txBox="1">
            <a:spLocks/>
          </p:cNvSpPr>
          <p:nvPr/>
        </p:nvSpPr>
        <p:spPr>
          <a:xfrm>
            <a:off x="4625826" y="5660429"/>
            <a:ext cx="5770188" cy="87566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marL="452438" indent="-271463" algn="l">
              <a:lnSpc>
                <a:spcPts val="3200"/>
              </a:lnSpc>
              <a:buSzPct val="120000"/>
              <a:buFont typeface="Arial" panose="020B0604020202020204" pitchFamily="34" charset="0"/>
              <a:buChar char="•"/>
            </a:pPr>
            <a:r>
              <a:rPr lang="fr-FR" sz="2200" kern="0" dirty="0" smtClean="0">
                <a:solidFill>
                  <a:srgbClr val="0070C0"/>
                </a:solidFill>
                <a:latin typeface="Calibri" panose="020F0502020204030204" pitchFamily="34" charset="0"/>
                <a:cs typeface="Calibri" panose="020F0502020204030204" pitchFamily="34" charset="0"/>
              </a:rPr>
              <a:t>Garantir</a:t>
            </a:r>
            <a:r>
              <a:rPr lang="fr-FR" sz="2200" b="0" kern="0" dirty="0" smtClean="0">
                <a:solidFill>
                  <a:srgbClr val="0070C0"/>
                </a:solidFill>
                <a:latin typeface="Calibri" panose="020F0502020204030204" pitchFamily="34" charset="0"/>
                <a:cs typeface="Calibri" panose="020F0502020204030204" pitchFamily="34" charset="0"/>
              </a:rPr>
              <a:t> le renouvellement d’air hygiénique</a:t>
            </a:r>
            <a:endParaRPr lang="fr-FR" sz="2200" b="0" kern="0" dirty="0">
              <a:solidFill>
                <a:srgbClr val="0070C0"/>
              </a:solidFill>
              <a:latin typeface="Calibri" panose="020F0502020204030204" pitchFamily="34" charset="0"/>
              <a:cs typeface="Calibri" panose="020F0502020204030204" pitchFamily="34" charset="0"/>
            </a:endParaRPr>
          </a:p>
          <a:p>
            <a:pPr marL="452438" indent="-271463" algn="l">
              <a:lnSpc>
                <a:spcPts val="3200"/>
              </a:lnSpc>
              <a:buSzPct val="120000"/>
              <a:buFont typeface="Arial" panose="020B0604020202020204" pitchFamily="34" charset="0"/>
              <a:buChar char="•"/>
            </a:pPr>
            <a:r>
              <a:rPr lang="fr-FR" sz="2200" kern="0" dirty="0" smtClean="0">
                <a:solidFill>
                  <a:srgbClr val="0070C0"/>
                </a:solidFill>
                <a:latin typeface="Calibri" panose="020F0502020204030204" pitchFamily="34" charset="0"/>
                <a:cs typeface="Calibri" panose="020F0502020204030204" pitchFamily="34" charset="0"/>
              </a:rPr>
              <a:t>Réguler</a:t>
            </a:r>
            <a:r>
              <a:rPr lang="fr-FR" sz="2200" b="0" kern="0" dirty="0" smtClean="0">
                <a:solidFill>
                  <a:srgbClr val="0070C0"/>
                </a:solidFill>
                <a:latin typeface="Calibri" panose="020F0502020204030204" pitchFamily="34" charset="0"/>
                <a:cs typeface="Calibri" panose="020F0502020204030204" pitchFamily="34" charset="0"/>
              </a:rPr>
              <a:t> l’hygrométrie intérieure</a:t>
            </a:r>
          </a:p>
        </p:txBody>
      </p:sp>
      <p:pic>
        <p:nvPicPr>
          <p:cNvPr id="11" name="Image 10" descr="12_Ventilation.jpg"/>
          <p:cNvPicPr>
            <a:picLocks noChangeAspect="1"/>
          </p:cNvPicPr>
          <p:nvPr/>
        </p:nvPicPr>
        <p:blipFill>
          <a:blip r:embed="rId2" cstate="print"/>
          <a:stretch>
            <a:fillRect/>
          </a:stretch>
        </p:blipFill>
        <p:spPr>
          <a:xfrm>
            <a:off x="449362" y="1979637"/>
            <a:ext cx="4044044" cy="4536504"/>
          </a:xfrm>
          <a:prstGeom prst="rect">
            <a:avLst/>
          </a:prstGeom>
        </p:spPr>
      </p:pic>
      <p:sp>
        <p:nvSpPr>
          <p:cNvPr id="12" name="Rectangle 11"/>
          <p:cNvSpPr/>
          <p:nvPr/>
        </p:nvSpPr>
        <p:spPr>
          <a:xfrm>
            <a:off x="6291558" y="3653725"/>
            <a:ext cx="3888432" cy="918200"/>
          </a:xfrm>
          <a:prstGeom prst="rect">
            <a:avLst/>
          </a:prstGeom>
        </p:spPr>
        <p:txBody>
          <a:bodyPr wrap="square">
            <a:spAutoFit/>
          </a:bodyPr>
          <a:lstStyle/>
          <a:p>
            <a:pPr algn="just">
              <a:spcAft>
                <a:spcPts val="200"/>
              </a:spcAft>
            </a:pPr>
            <a:r>
              <a:rPr lang="fr-FR" sz="1800" dirty="0" smtClean="0">
                <a:solidFill>
                  <a:srgbClr val="FF0000"/>
                </a:solidFill>
                <a:latin typeface="Calibri" pitchFamily="34" charset="0"/>
              </a:rPr>
              <a:t>En France, le débit de renouvellement d’air moyen atteint le seuil de </a:t>
            </a:r>
            <a:r>
              <a:rPr lang="fr-FR" sz="1800" b="1" dirty="0" smtClean="0">
                <a:solidFill>
                  <a:srgbClr val="FF0000"/>
                </a:solidFill>
                <a:latin typeface="Calibri" pitchFamily="34" charset="0"/>
              </a:rPr>
              <a:t>0,5 vol/h</a:t>
            </a:r>
          </a:p>
          <a:p>
            <a:pPr algn="just">
              <a:spcAft>
                <a:spcPts val="200"/>
              </a:spcAft>
            </a:pPr>
            <a:r>
              <a:rPr lang="fr-FR" sz="1600" dirty="0" smtClean="0">
                <a:solidFill>
                  <a:srgbClr val="FF0000"/>
                </a:solidFill>
                <a:latin typeface="Calibri" pitchFamily="34" charset="0"/>
              </a:rPr>
              <a:t>(Arrêté du 24 mars 1982 modifié)</a:t>
            </a:r>
            <a:endParaRPr lang="fr-FR" sz="1600" dirty="0">
              <a:solidFill>
                <a:srgbClr val="FF0000"/>
              </a:solidFill>
              <a:latin typeface="Calibri" pitchFamily="34" charset="0"/>
            </a:endParaRPr>
          </a:p>
        </p:txBody>
      </p:sp>
      <p:pic>
        <p:nvPicPr>
          <p:cNvPr id="14" name="Image 13" descr="00_Attention.jpg"/>
          <p:cNvPicPr>
            <a:picLocks noChangeAspect="1"/>
          </p:cNvPicPr>
          <p:nvPr/>
        </p:nvPicPr>
        <p:blipFill>
          <a:blip r:embed="rId3" cstate="print"/>
          <a:stretch>
            <a:fillRect/>
          </a:stretch>
        </p:blipFill>
        <p:spPr>
          <a:xfrm>
            <a:off x="4995414" y="2339677"/>
            <a:ext cx="5112000" cy="1190795"/>
          </a:xfrm>
          <a:prstGeom prst="rect">
            <a:avLst/>
          </a:prstGeom>
        </p:spPr>
      </p:pic>
      <p:pic>
        <p:nvPicPr>
          <p:cNvPr id="15" name="Image 14" descr="Logo_Legifrance.jpg"/>
          <p:cNvPicPr>
            <a:picLocks noChangeAspect="1"/>
          </p:cNvPicPr>
          <p:nvPr/>
        </p:nvPicPr>
        <p:blipFill>
          <a:blip r:embed="rId4" cstate="print"/>
          <a:stretch>
            <a:fillRect/>
          </a:stretch>
        </p:blipFill>
        <p:spPr>
          <a:xfrm>
            <a:off x="5013532" y="3761674"/>
            <a:ext cx="1224136" cy="729774"/>
          </a:xfrm>
          <a:prstGeom prst="rect">
            <a:avLst/>
          </a:prstGeom>
        </p:spPr>
      </p:pic>
    </p:spTree>
    <p:extLst>
      <p:ext uri="{BB962C8B-B14F-4D97-AF65-F5344CB8AC3E}">
        <p14:creationId xmlns="" xmlns:p14="http://schemas.microsoft.com/office/powerpoint/2010/main" val="1117117011"/>
      </p:ext>
    </p:extLst>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Merci pour </a:t>
            </a:r>
            <a:r>
              <a:rPr lang="fr-FR" sz="3600" kern="0" dirty="0">
                <a:solidFill>
                  <a:srgbClr val="69AAC8"/>
                </a:solidFill>
                <a:latin typeface="Calibri" panose="020F0502020204030204" pitchFamily="34" charset="0"/>
                <a:cs typeface="Calibri" panose="020F0502020204030204" pitchFamily="34" charset="0"/>
              </a:rPr>
              <a:t>votre attention !</a:t>
            </a:r>
          </a:p>
        </p:txBody>
      </p:sp>
      <p:pic>
        <p:nvPicPr>
          <p:cNvPr id="4" name="Image 3" descr="Logo ADEME 2013.jpg"/>
          <p:cNvPicPr>
            <a:picLocks noChangeAspect="1"/>
          </p:cNvPicPr>
          <p:nvPr/>
        </p:nvPicPr>
        <p:blipFill>
          <a:blip r:embed="rId2"/>
          <a:stretch>
            <a:fillRect/>
          </a:stretch>
        </p:blipFill>
        <p:spPr>
          <a:xfrm>
            <a:off x="4320000" y="2520000"/>
            <a:ext cx="1926336" cy="2136648"/>
          </a:xfrm>
          <a:prstGeom prst="rect">
            <a:avLst/>
          </a:prstGeom>
        </p:spPr>
      </p:pic>
      <p:sp>
        <p:nvSpPr>
          <p:cNvPr id="5" name="Titre 1"/>
          <p:cNvSpPr txBox="1">
            <a:spLocks/>
          </p:cNvSpPr>
          <p:nvPr/>
        </p:nvSpPr>
        <p:spPr>
          <a:xfrm>
            <a:off x="1080000" y="5760000"/>
            <a:ext cx="8550370" cy="86409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r>
              <a:rPr lang="fr-FR" sz="1400" kern="0" dirty="0" smtClean="0">
                <a:solidFill>
                  <a:schemeClr val="tx1">
                    <a:lumMod val="65000"/>
                    <a:lumOff val="35000"/>
                  </a:schemeClr>
                </a:solidFill>
                <a:latin typeface="Calibri Light" pitchFamily="34" charset="0"/>
                <a:cs typeface="Calibri Light" pitchFamily="34" charset="0"/>
              </a:rPr>
              <a:t>Toute utilisation de tout ou partie de ce diaporama doit mentionner explicitement la source :</a:t>
            </a:r>
          </a:p>
          <a:p>
            <a:pPr algn="ctr"/>
            <a:r>
              <a:rPr lang="fr-FR" sz="1400" b="0" kern="0" dirty="0" smtClean="0">
                <a:solidFill>
                  <a:schemeClr val="tx1">
                    <a:lumMod val="65000"/>
                    <a:lumOff val="35000"/>
                  </a:schemeClr>
                </a:solidFill>
                <a:latin typeface="Calibri Light" pitchFamily="34" charset="0"/>
                <a:cs typeface="Calibri Light" pitchFamily="34" charset="0"/>
              </a:rPr>
              <a:t>« </a:t>
            </a:r>
            <a:r>
              <a:rPr lang="fr-FR" sz="1400" b="0" i="1" kern="0" dirty="0" smtClean="0">
                <a:solidFill>
                  <a:schemeClr val="tx1">
                    <a:lumMod val="65000"/>
                    <a:lumOff val="35000"/>
                  </a:schemeClr>
                </a:solidFill>
                <a:latin typeface="Calibri Light" pitchFamily="34" charset="0"/>
                <a:cs typeface="Calibri Light" pitchFamily="34" charset="0"/>
              </a:rPr>
              <a:t>Diapositives issues de la valise pédagogique ADEME-Cerema, Ventilation dans les logements, Romuald </a:t>
            </a:r>
            <a:r>
              <a:rPr lang="fr-FR" sz="1400" b="0" i="1" kern="0" dirty="0" smtClean="0">
                <a:solidFill>
                  <a:schemeClr val="tx1">
                    <a:lumMod val="65000"/>
                    <a:lumOff val="35000"/>
                  </a:schemeClr>
                </a:solidFill>
                <a:latin typeface="Calibri Light" pitchFamily="34" charset="0"/>
                <a:cs typeface="Calibri Light" pitchFamily="34" charset="0"/>
              </a:rPr>
              <a:t>Jobert, Cerema Centre-Est, </a:t>
            </a:r>
            <a:r>
              <a:rPr lang="fr-FR" sz="1400" b="0" i="1" kern="0" dirty="0" smtClean="0">
                <a:solidFill>
                  <a:schemeClr val="tx1">
                    <a:lumMod val="65000"/>
                    <a:lumOff val="35000"/>
                  </a:schemeClr>
                </a:solidFill>
                <a:latin typeface="Calibri Light" pitchFamily="34" charset="0"/>
                <a:cs typeface="Calibri Light" pitchFamily="34" charset="0"/>
              </a:rPr>
              <a:t>novembre 2016 </a:t>
            </a:r>
            <a:r>
              <a:rPr lang="fr-FR" sz="1400" b="0" kern="0" dirty="0" smtClean="0">
                <a:solidFill>
                  <a:schemeClr val="tx1">
                    <a:lumMod val="65000"/>
                    <a:lumOff val="35000"/>
                  </a:schemeClr>
                </a:solidFill>
                <a:latin typeface="Calibri Light" pitchFamily="34" charset="0"/>
                <a:cs typeface="Calibri Light" pitchFamily="34" charset="0"/>
              </a:rPr>
              <a:t>»</a:t>
            </a:r>
            <a:endParaRPr lang="fr-FR" sz="1400" b="0" kern="0"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3264861364"/>
      </p:ext>
    </p:extLst>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7" name="Text Box 23"/>
          <p:cNvSpPr txBox="1">
            <a:spLocks noChangeArrowheads="1"/>
          </p:cNvSpPr>
          <p:nvPr/>
        </p:nvSpPr>
        <p:spPr bwMode="auto">
          <a:xfrm>
            <a:off x="2297732" y="2129259"/>
            <a:ext cx="6324600" cy="415498"/>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dirty="0">
                <a:solidFill>
                  <a:schemeClr val="bg1">
                    <a:lumMod val="75000"/>
                  </a:schemeClr>
                </a:solidFill>
                <a:latin typeface="Calibri" panose="020F0502020204030204" pitchFamily="34" charset="0"/>
                <a:cs typeface="Arial" charset="0"/>
              </a:rPr>
              <a:t>Contexte </a:t>
            </a:r>
            <a:r>
              <a:rPr lang="fr-FR" sz="2000" dirty="0" smtClean="0">
                <a:solidFill>
                  <a:schemeClr val="bg1">
                    <a:lumMod val="75000"/>
                  </a:schemeClr>
                </a:solidFill>
                <a:latin typeface="Calibri" panose="020F0502020204030204" pitchFamily="34" charset="0"/>
                <a:cs typeface="Arial" charset="0"/>
              </a:rPr>
              <a:t>général de la ventilation</a:t>
            </a:r>
            <a:endParaRPr lang="fr-FR" sz="2100" dirty="0">
              <a:solidFill>
                <a:schemeClr val="bg1">
                  <a:lumMod val="75000"/>
                </a:schemeClr>
              </a:solidFill>
              <a:latin typeface="Calibri" panose="020F0502020204030204" pitchFamily="34" charset="0"/>
              <a:cs typeface="Arial" charset="0"/>
            </a:endParaRPr>
          </a:p>
        </p:txBody>
      </p:sp>
      <p:sp>
        <p:nvSpPr>
          <p:cNvPr id="8" name="Line 26"/>
          <p:cNvSpPr>
            <a:spLocks noChangeShapeType="1"/>
          </p:cNvSpPr>
          <p:nvPr/>
        </p:nvSpPr>
        <p:spPr bwMode="auto">
          <a:xfrm>
            <a:off x="2405682" y="2597571"/>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9" name="Text Box 27"/>
          <p:cNvSpPr txBox="1">
            <a:spLocks noChangeArrowheads="1"/>
          </p:cNvSpPr>
          <p:nvPr/>
        </p:nvSpPr>
        <p:spPr bwMode="auto">
          <a:xfrm>
            <a:off x="2297732" y="2669009"/>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rgbClr val="5F5F5F"/>
                </a:solidFill>
                <a:latin typeface="Calibri" panose="020F0502020204030204" pitchFamily="34" charset="0"/>
                <a:cs typeface="Arial" charset="0"/>
              </a:rPr>
              <a:t>  </a:t>
            </a:r>
            <a:r>
              <a:rPr lang="fr-FR" sz="2000" b="1" dirty="0" smtClean="0">
                <a:solidFill>
                  <a:srgbClr val="69AAC8"/>
                </a:solidFill>
                <a:latin typeface="Calibri" panose="020F0502020204030204" pitchFamily="34" charset="0"/>
                <a:cs typeface="Arial" charset="0"/>
              </a:rPr>
              <a:t>Enjeux d’une ventilation efficace</a:t>
            </a:r>
            <a:endParaRPr lang="fr-FR" sz="2000" b="1" dirty="0">
              <a:solidFill>
                <a:srgbClr val="69AAC8"/>
              </a:solidFill>
              <a:latin typeface="Calibri" panose="020F0502020204030204" pitchFamily="34" charset="0"/>
              <a:cs typeface="Arial" charset="0"/>
            </a:endParaRPr>
          </a:p>
        </p:txBody>
      </p:sp>
      <p:sp>
        <p:nvSpPr>
          <p:cNvPr id="10" name="Line 28"/>
          <p:cNvSpPr>
            <a:spLocks noChangeShapeType="1"/>
          </p:cNvSpPr>
          <p:nvPr/>
        </p:nvSpPr>
        <p:spPr bwMode="auto">
          <a:xfrm>
            <a:off x="2405682" y="3154784"/>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1" name="Text Box 30"/>
          <p:cNvSpPr txBox="1">
            <a:spLocks noChangeArrowheads="1"/>
          </p:cNvSpPr>
          <p:nvPr/>
        </p:nvSpPr>
        <p:spPr bwMode="auto">
          <a:xfrm>
            <a:off x="2297732" y="3226221"/>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Cadre réglementaire général</a:t>
            </a:r>
            <a:endParaRPr lang="fr-FR" sz="2000" b="0" dirty="0">
              <a:solidFill>
                <a:schemeClr val="bg1">
                  <a:lumMod val="75000"/>
                </a:schemeClr>
              </a:solidFill>
              <a:latin typeface="Calibri" panose="020F0502020204030204" pitchFamily="34" charset="0"/>
              <a:cs typeface="Arial" charset="0"/>
            </a:endParaRPr>
          </a:p>
        </p:txBody>
      </p:sp>
      <p:sp>
        <p:nvSpPr>
          <p:cNvPr id="12" name="Line 31"/>
          <p:cNvSpPr>
            <a:spLocks noChangeShapeType="1"/>
          </p:cNvSpPr>
          <p:nvPr/>
        </p:nvSpPr>
        <p:spPr bwMode="auto">
          <a:xfrm>
            <a:off x="2405682" y="3711996"/>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14" name="Text Box 32"/>
          <p:cNvSpPr txBox="1">
            <a:spLocks noChangeArrowheads="1"/>
          </p:cNvSpPr>
          <p:nvPr/>
        </p:nvSpPr>
        <p:spPr bwMode="auto">
          <a:xfrm>
            <a:off x="2297732" y="3807246"/>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Systèmes de ventilation mécanique</a:t>
            </a:r>
            <a:endParaRPr lang="fr-FR" sz="2000" b="0" dirty="0">
              <a:solidFill>
                <a:schemeClr val="bg1">
                  <a:lumMod val="75000"/>
                </a:schemeClr>
              </a:solidFill>
              <a:latin typeface="Calibri" panose="020F0502020204030204" pitchFamily="34" charset="0"/>
              <a:cs typeface="Arial" charset="0"/>
            </a:endParaRPr>
          </a:p>
        </p:txBody>
      </p:sp>
      <p:sp>
        <p:nvSpPr>
          <p:cNvPr id="15" name="Line 33"/>
          <p:cNvSpPr>
            <a:spLocks noChangeShapeType="1"/>
          </p:cNvSpPr>
          <p:nvPr/>
        </p:nvSpPr>
        <p:spPr bwMode="auto">
          <a:xfrm>
            <a:off x="2405682" y="4293021"/>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20" name="Text Box 34"/>
          <p:cNvSpPr txBox="1">
            <a:spLocks noChangeArrowheads="1"/>
          </p:cNvSpPr>
          <p:nvPr/>
        </p:nvSpPr>
        <p:spPr bwMode="auto">
          <a:xfrm>
            <a:off x="2297732" y="4369221"/>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b="0" dirty="0" smtClean="0">
                <a:solidFill>
                  <a:schemeClr val="bg1">
                    <a:lumMod val="75000"/>
                  </a:schemeClr>
                </a:solidFill>
                <a:latin typeface="Calibri" panose="020F0502020204030204" pitchFamily="34" charset="0"/>
                <a:cs typeface="Arial" charset="0"/>
              </a:rPr>
              <a:t> </a:t>
            </a:r>
            <a:r>
              <a:rPr lang="fr-FR" sz="2000" dirty="0" smtClean="0">
                <a:solidFill>
                  <a:schemeClr val="bg1">
                    <a:lumMod val="75000"/>
                  </a:schemeClr>
                </a:solidFill>
                <a:latin typeface="Calibri" panose="020F0502020204030204" pitchFamily="34" charset="0"/>
                <a:cs typeface="Arial" charset="0"/>
              </a:rPr>
              <a:t>Dispositions fonctionnelles des systèmes VMC</a:t>
            </a:r>
            <a:endParaRPr lang="fr-FR" sz="2000" b="0" dirty="0">
              <a:solidFill>
                <a:schemeClr val="bg1">
                  <a:lumMod val="75000"/>
                </a:schemeClr>
              </a:solidFill>
              <a:latin typeface="Calibri" panose="020F0502020204030204" pitchFamily="34" charset="0"/>
              <a:cs typeface="Arial" charset="0"/>
            </a:endParaRPr>
          </a:p>
        </p:txBody>
      </p:sp>
      <p:sp>
        <p:nvSpPr>
          <p:cNvPr id="21" name="Line 35"/>
          <p:cNvSpPr>
            <a:spLocks noChangeShapeType="1"/>
          </p:cNvSpPr>
          <p:nvPr/>
        </p:nvSpPr>
        <p:spPr bwMode="auto">
          <a:xfrm>
            <a:off x="2405682" y="4854996"/>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
        <p:nvSpPr>
          <p:cNvPr id="22" name="Text Box 36"/>
          <p:cNvSpPr txBox="1">
            <a:spLocks noChangeArrowheads="1"/>
          </p:cNvSpPr>
          <p:nvPr/>
        </p:nvSpPr>
        <p:spPr bwMode="auto">
          <a:xfrm>
            <a:off x="2297732" y="4950246"/>
            <a:ext cx="6324600" cy="400110"/>
          </a:xfrm>
          <a:prstGeom prst="rect">
            <a:avLst/>
          </a:prstGeom>
          <a:noFill/>
          <a:ln w="9525">
            <a:noFill/>
            <a:miter lim="800000"/>
            <a:headEnd/>
            <a:tailEnd/>
          </a:ln>
        </p:spPr>
        <p:txBody>
          <a:bodyPr>
            <a:spAutoFit/>
          </a:bodyPr>
          <a:lstStyle/>
          <a:p>
            <a:pPr>
              <a:spcBef>
                <a:spcPct val="50000"/>
              </a:spcBef>
              <a:buClr>
                <a:srgbClr val="69AAC8"/>
              </a:buClr>
              <a:buFont typeface="Wingdings 2" pitchFamily="18" charset="2"/>
              <a:buChar char="¾"/>
            </a:pPr>
            <a:r>
              <a:rPr lang="fr-FR" sz="2000" b="0" dirty="0">
                <a:solidFill>
                  <a:schemeClr val="bg1">
                    <a:lumMod val="75000"/>
                  </a:schemeClr>
                </a:solidFill>
                <a:latin typeface="Calibri" panose="020F0502020204030204" pitchFamily="34" charset="0"/>
                <a:cs typeface="Arial" charset="0"/>
              </a:rPr>
              <a:t> </a:t>
            </a:r>
            <a:r>
              <a:rPr lang="fr-FR" sz="2000" dirty="0">
                <a:solidFill>
                  <a:schemeClr val="bg1">
                    <a:lumMod val="75000"/>
                  </a:schemeClr>
                </a:solidFill>
                <a:latin typeface="Calibri" panose="020F0502020204030204" pitchFamily="34" charset="0"/>
                <a:cs typeface="Arial" charset="0"/>
              </a:rPr>
              <a:t>Check-list de vérification et autocontrôle</a:t>
            </a:r>
          </a:p>
        </p:txBody>
      </p:sp>
      <p:sp>
        <p:nvSpPr>
          <p:cNvPr id="23" name="Line 37"/>
          <p:cNvSpPr>
            <a:spLocks noChangeShapeType="1"/>
          </p:cNvSpPr>
          <p:nvPr/>
        </p:nvSpPr>
        <p:spPr bwMode="auto">
          <a:xfrm>
            <a:off x="2405682" y="5436021"/>
            <a:ext cx="6324600" cy="0"/>
          </a:xfrm>
          <a:prstGeom prst="line">
            <a:avLst/>
          </a:prstGeom>
          <a:noFill/>
          <a:ln w="12700">
            <a:solidFill>
              <a:srgbClr val="69AAC8"/>
            </a:solidFill>
            <a:round/>
            <a:headEnd/>
            <a:tailEnd/>
          </a:ln>
        </p:spPr>
        <p:txBody>
          <a:bodyPr wrap="none"/>
          <a:lstStyle/>
          <a:p>
            <a:pPr>
              <a:buClr>
                <a:srgbClr val="69AAC8"/>
              </a:buClr>
            </a:pPr>
            <a:endParaRPr lang="fr-FR" sz="2000">
              <a:latin typeface="Calibri" panose="020F0502020204030204" pitchFamily="34" charset="0"/>
            </a:endParaRPr>
          </a:p>
        </p:txBody>
      </p:sp>
    </p:spTree>
    <p:extLst>
      <p:ext uri="{BB962C8B-B14F-4D97-AF65-F5344CB8AC3E}">
        <p14:creationId xmlns="" xmlns:p14="http://schemas.microsoft.com/office/powerpoint/2010/main" val="2153408770"/>
      </p:ext>
    </p:extLst>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pic>
        <p:nvPicPr>
          <p:cNvPr id="19" name="Image 1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6658788" y="1475581"/>
            <a:ext cx="3511654" cy="3700726"/>
          </a:xfrm>
          <a:prstGeom prst="rect">
            <a:avLst/>
          </a:prstGeom>
        </p:spPr>
      </p:pic>
      <p:pic>
        <p:nvPicPr>
          <p:cNvPr id="20" name="Image 1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3378" y="1773921"/>
            <a:ext cx="1421945" cy="4824536"/>
          </a:xfrm>
          <a:prstGeom prst="rect">
            <a:avLst/>
          </a:prstGeom>
        </p:spPr>
      </p:pic>
      <p:sp>
        <p:nvSpPr>
          <p:cNvPr id="21" name="Titre 1"/>
          <p:cNvSpPr txBox="1">
            <a:spLocks/>
          </p:cNvSpPr>
          <p:nvPr/>
        </p:nvSpPr>
        <p:spPr>
          <a:xfrm>
            <a:off x="2249562" y="1691605"/>
            <a:ext cx="4896544" cy="1594484"/>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2700" kern="0" dirty="0" smtClean="0">
                <a:solidFill>
                  <a:schemeClr val="tx1">
                    <a:lumMod val="50000"/>
                    <a:lumOff val="50000"/>
                  </a:schemeClr>
                </a:solidFill>
                <a:latin typeface="Calibri" panose="020F0502020204030204" pitchFamily="34" charset="0"/>
                <a:cs typeface="Calibri" panose="020F0502020204030204" pitchFamily="34" charset="0"/>
              </a:rPr>
              <a:t>Un besoin vital et immédiat</a:t>
            </a:r>
          </a:p>
          <a:p>
            <a:pPr algn="l"/>
            <a:r>
              <a:rPr lang="fr-FR" sz="2700" kern="0" dirty="0" smtClean="0">
                <a:solidFill>
                  <a:srgbClr val="69AAC8"/>
                </a:solidFill>
                <a:latin typeface="Calibri" panose="020F0502020204030204" pitchFamily="34" charset="0"/>
                <a:cs typeface="Calibri" panose="020F0502020204030204" pitchFamily="34" charset="0"/>
              </a:rPr>
              <a:t>3 </a:t>
            </a:r>
            <a:r>
              <a:rPr lang="fr-FR" sz="2700" b="0" kern="0" dirty="0" smtClean="0">
                <a:solidFill>
                  <a:srgbClr val="69AAC8"/>
                </a:solidFill>
                <a:latin typeface="Calibri" panose="020F0502020204030204" pitchFamily="34" charset="0"/>
                <a:cs typeface="Calibri" panose="020F0502020204030204" pitchFamily="34" charset="0"/>
              </a:rPr>
              <a:t>minutes sans respirer…</a:t>
            </a:r>
          </a:p>
          <a:p>
            <a:pPr algn="l"/>
            <a:r>
              <a:rPr lang="fr-FR" sz="1800" b="0" kern="0" dirty="0" smtClean="0">
                <a:solidFill>
                  <a:srgbClr val="69AAC8"/>
                </a:solidFill>
                <a:latin typeface="Calibri" panose="020F0502020204030204" pitchFamily="34" charset="0"/>
                <a:cs typeface="Calibri" panose="020F0502020204030204" pitchFamily="34" charset="0"/>
              </a:rPr>
              <a:t>3   jours sans boire…</a:t>
            </a:r>
          </a:p>
          <a:p>
            <a:pPr algn="l">
              <a:lnSpc>
                <a:spcPts val="2400"/>
              </a:lnSpc>
            </a:pPr>
            <a:r>
              <a:rPr lang="fr-FR" sz="1500" b="0" kern="0" dirty="0" smtClean="0">
                <a:solidFill>
                  <a:srgbClr val="69AAC8"/>
                </a:solidFill>
                <a:latin typeface="Calibri" panose="020F0502020204030204" pitchFamily="34" charset="0"/>
                <a:cs typeface="Calibri" panose="020F0502020204030204" pitchFamily="34" charset="0"/>
              </a:rPr>
              <a:t>3    mois sans manger…</a:t>
            </a:r>
          </a:p>
          <a:p>
            <a:pPr algn="l"/>
            <a:r>
              <a:rPr lang="fr-FR" sz="2800" b="0" kern="0" dirty="0">
                <a:solidFill>
                  <a:srgbClr val="75C5F0"/>
                </a:solidFill>
                <a:latin typeface="Calibri" panose="020F0502020204030204" pitchFamily="34" charset="0"/>
                <a:cs typeface="Calibri" panose="020F0502020204030204" pitchFamily="34" charset="0"/>
              </a:rPr>
              <a:t> </a:t>
            </a:r>
          </a:p>
        </p:txBody>
      </p:sp>
      <p:sp>
        <p:nvSpPr>
          <p:cNvPr id="22" name="Titre 1"/>
          <p:cNvSpPr txBox="1">
            <a:spLocks/>
          </p:cNvSpPr>
          <p:nvPr/>
        </p:nvSpPr>
        <p:spPr>
          <a:xfrm>
            <a:off x="2249562" y="3671893"/>
            <a:ext cx="4176464" cy="111605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2800" kern="0" dirty="0" smtClean="0">
                <a:solidFill>
                  <a:schemeClr val="bg2"/>
                </a:solidFill>
                <a:latin typeface="Calibri" panose="020F0502020204030204" pitchFamily="34" charset="0"/>
                <a:cs typeface="Calibri" panose="020F0502020204030204" pitchFamily="34" charset="0"/>
              </a:rPr>
              <a:t>Un besoin permanent</a:t>
            </a:r>
          </a:p>
          <a:p>
            <a:pPr algn="l"/>
            <a:r>
              <a:rPr lang="fr-FR" sz="2700" kern="0" dirty="0" smtClean="0">
                <a:solidFill>
                  <a:srgbClr val="69AAC8"/>
                </a:solidFill>
                <a:latin typeface="Calibri" panose="020F0502020204030204" pitchFamily="34" charset="0"/>
                <a:cs typeface="Calibri" panose="020F0502020204030204" pitchFamily="34" charset="0"/>
              </a:rPr>
              <a:t>100%</a:t>
            </a:r>
            <a:r>
              <a:rPr lang="fr-FR" sz="2700" b="0" kern="0" dirty="0" smtClean="0">
                <a:solidFill>
                  <a:srgbClr val="69AAC8"/>
                </a:solidFill>
                <a:latin typeface="Calibri" panose="020F0502020204030204" pitchFamily="34" charset="0"/>
                <a:cs typeface="Calibri" panose="020F0502020204030204" pitchFamily="34" charset="0"/>
              </a:rPr>
              <a:t> de notre temps</a:t>
            </a:r>
            <a:endParaRPr lang="fr-FR" sz="2700" b="0" kern="0" dirty="0">
              <a:solidFill>
                <a:srgbClr val="69AAC8"/>
              </a:solidFill>
              <a:latin typeface="Calibri" panose="020F0502020204030204" pitchFamily="34" charset="0"/>
              <a:cs typeface="Calibri" panose="020F0502020204030204" pitchFamily="34" charset="0"/>
            </a:endParaRPr>
          </a:p>
        </p:txBody>
      </p:sp>
      <p:sp>
        <p:nvSpPr>
          <p:cNvPr id="23" name="Titre 1"/>
          <p:cNvSpPr txBox="1">
            <a:spLocks/>
          </p:cNvSpPr>
          <p:nvPr/>
        </p:nvSpPr>
        <p:spPr>
          <a:xfrm>
            <a:off x="2249562" y="5364013"/>
            <a:ext cx="4176464" cy="1116056"/>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2800" kern="0" dirty="0" smtClean="0">
                <a:solidFill>
                  <a:schemeClr val="bg2"/>
                </a:solidFill>
                <a:latin typeface="Calibri" panose="020F0502020204030204" pitchFamily="34" charset="0"/>
                <a:cs typeface="Calibri" panose="020F0502020204030204" pitchFamily="34" charset="0"/>
              </a:rPr>
              <a:t>Un besoin important</a:t>
            </a:r>
          </a:p>
          <a:p>
            <a:pPr algn="l"/>
            <a:r>
              <a:rPr lang="fr-FR" sz="2700" kern="0" dirty="0" smtClean="0">
                <a:solidFill>
                  <a:srgbClr val="69AAC8"/>
                </a:solidFill>
                <a:latin typeface="Calibri" panose="020F0502020204030204" pitchFamily="34" charset="0"/>
                <a:cs typeface="Calibri" panose="020F0502020204030204" pitchFamily="34" charset="0"/>
              </a:rPr>
              <a:t>12 000 </a:t>
            </a:r>
            <a:r>
              <a:rPr lang="fr-FR" sz="2700" b="0" kern="0" dirty="0" smtClean="0">
                <a:solidFill>
                  <a:srgbClr val="69AAC8"/>
                </a:solidFill>
                <a:latin typeface="Calibri" panose="020F0502020204030204" pitchFamily="34" charset="0"/>
                <a:cs typeface="Calibri" panose="020F0502020204030204" pitchFamily="34" charset="0"/>
              </a:rPr>
              <a:t>litres / jour</a:t>
            </a:r>
            <a:endParaRPr lang="fr-FR" sz="2700" b="0" kern="0" dirty="0">
              <a:solidFill>
                <a:srgbClr val="69AAC8"/>
              </a:solidFill>
              <a:latin typeface="Calibri" panose="020F0502020204030204" pitchFamily="34" charset="0"/>
              <a:cs typeface="Calibri" panose="020F0502020204030204" pitchFamily="34" charset="0"/>
            </a:endParaRPr>
          </a:p>
        </p:txBody>
      </p:sp>
      <p:sp>
        <p:nvSpPr>
          <p:cNvPr id="24" name="Titre 1"/>
          <p:cNvSpPr txBox="1">
            <a:spLocks/>
          </p:cNvSpPr>
          <p:nvPr/>
        </p:nvSpPr>
        <p:spPr>
          <a:xfrm>
            <a:off x="6570042" y="5292005"/>
            <a:ext cx="3727678" cy="136815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r>
              <a:rPr lang="fr-FR" sz="1900" b="0" kern="0" dirty="0" smtClean="0">
                <a:solidFill>
                  <a:schemeClr val="tx2">
                    <a:lumMod val="65000"/>
                    <a:lumOff val="35000"/>
                  </a:schemeClr>
                </a:solidFill>
                <a:latin typeface="Calibri" panose="020F0502020204030204" pitchFamily="34" charset="0"/>
                <a:cs typeface="Calibri" panose="020F0502020204030204" pitchFamily="34" charset="0"/>
              </a:rPr>
              <a:t>L’air que nous respirons chaque jour passe dans les </a:t>
            </a:r>
            <a:r>
              <a:rPr lang="fr-FR" sz="1900" kern="0" dirty="0" smtClean="0">
                <a:solidFill>
                  <a:srgbClr val="FF9933"/>
                </a:solidFill>
                <a:latin typeface="Calibri" panose="020F0502020204030204" pitchFamily="34" charset="0"/>
                <a:cs typeface="Calibri" panose="020F0502020204030204" pitchFamily="34" charset="0"/>
              </a:rPr>
              <a:t>75 m² </a:t>
            </a:r>
            <a:r>
              <a:rPr lang="fr-FR" sz="1900" b="0" kern="0" dirty="0" smtClean="0">
                <a:solidFill>
                  <a:schemeClr val="tx2">
                    <a:lumMod val="65000"/>
                    <a:lumOff val="35000"/>
                  </a:schemeClr>
                </a:solidFill>
                <a:latin typeface="Calibri" panose="020F0502020204030204" pitchFamily="34" charset="0"/>
                <a:cs typeface="Calibri" panose="020F0502020204030204" pitchFamily="34" charset="0"/>
              </a:rPr>
              <a:t>de nos poumons et atteint les </a:t>
            </a:r>
            <a:r>
              <a:rPr lang="fr-FR" sz="1900" kern="0" dirty="0" smtClean="0">
                <a:solidFill>
                  <a:srgbClr val="FF9933"/>
                </a:solidFill>
                <a:latin typeface="Calibri" panose="020F0502020204030204" pitchFamily="34" charset="0"/>
                <a:cs typeface="Calibri" panose="020F0502020204030204" pitchFamily="34" charset="0"/>
              </a:rPr>
              <a:t>5 litres </a:t>
            </a:r>
            <a:r>
              <a:rPr lang="fr-FR" sz="1900" b="0" kern="0" dirty="0" smtClean="0">
                <a:solidFill>
                  <a:schemeClr val="tx2">
                    <a:lumMod val="65000"/>
                    <a:lumOff val="35000"/>
                  </a:schemeClr>
                </a:solidFill>
                <a:latin typeface="Calibri" panose="020F0502020204030204" pitchFamily="34" charset="0"/>
                <a:cs typeface="Calibri" panose="020F0502020204030204" pitchFamily="34" charset="0"/>
              </a:rPr>
              <a:t>de notre sang en </a:t>
            </a:r>
            <a:r>
              <a:rPr lang="fr-FR" sz="1900" kern="0" dirty="0" smtClean="0">
                <a:solidFill>
                  <a:srgbClr val="FF9933"/>
                </a:solidFill>
                <a:latin typeface="Calibri" panose="020F0502020204030204" pitchFamily="34" charset="0"/>
                <a:cs typeface="Calibri" panose="020F0502020204030204" pitchFamily="34" charset="0"/>
              </a:rPr>
              <a:t>1 minute</a:t>
            </a:r>
            <a:endParaRPr lang="fr-FR" sz="1900" kern="0" dirty="0">
              <a:solidFill>
                <a:srgbClr val="FF9933"/>
              </a:solidFill>
              <a:latin typeface="Calibri" panose="020F0502020204030204" pitchFamily="34" charset="0"/>
              <a:cs typeface="Calibri" panose="020F0502020204030204" pitchFamily="34" charset="0"/>
            </a:endParaRPr>
          </a:p>
        </p:txBody>
      </p:sp>
      <p:sp>
        <p:nvSpPr>
          <p:cNvPr id="9" name="Rectangle 8"/>
          <p:cNvSpPr>
            <a:spLocks noChangeArrowheads="1"/>
          </p:cNvSpPr>
          <p:nvPr/>
        </p:nvSpPr>
        <p:spPr bwMode="auto">
          <a:xfrm>
            <a:off x="514027" y="1043533"/>
            <a:ext cx="7928223" cy="5370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wrap="square"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lnSpc>
                <a:spcPts val="3700"/>
              </a:lnSpc>
              <a:spcBef>
                <a:spcPts val="1200"/>
              </a:spcBef>
              <a:buClr>
                <a:srgbClr val="649114"/>
              </a:buClr>
              <a:buSzPct val="120000"/>
              <a:buFont typeface="Arial" panose="020B0604020202020204" pitchFamily="34" charset="0"/>
              <a:buNone/>
            </a:pPr>
            <a:r>
              <a:rPr lang="fr-FR" sz="2700" dirty="0" smtClean="0">
                <a:solidFill>
                  <a:schemeClr val="tx2">
                    <a:lumMod val="65000"/>
                    <a:lumOff val="35000"/>
                  </a:schemeClr>
                </a:solidFill>
                <a:latin typeface="Calibri" panose="020F0502020204030204" pitchFamily="34" charset="0"/>
              </a:rPr>
              <a:t>Pourquoi la qualité de l’</a:t>
            </a:r>
            <a:r>
              <a:rPr lang="fr-FR" sz="2700" dirty="0" smtClean="0">
                <a:solidFill>
                  <a:srgbClr val="69AAC8"/>
                </a:solidFill>
                <a:latin typeface="Calibri" panose="020F0502020204030204" pitchFamily="34" charset="0"/>
              </a:rPr>
              <a:t>AIR</a:t>
            </a:r>
            <a:r>
              <a:rPr lang="fr-FR" sz="2700" dirty="0" smtClean="0">
                <a:solidFill>
                  <a:schemeClr val="tx1">
                    <a:lumMod val="50000"/>
                    <a:lumOff val="50000"/>
                  </a:schemeClr>
                </a:solidFill>
                <a:latin typeface="Calibri" panose="020F0502020204030204" pitchFamily="34" charset="0"/>
              </a:rPr>
              <a:t> </a:t>
            </a:r>
            <a:r>
              <a:rPr lang="fr-FR" sz="2700" dirty="0" smtClean="0">
                <a:solidFill>
                  <a:schemeClr val="tx2">
                    <a:lumMod val="65000"/>
                    <a:lumOff val="35000"/>
                  </a:schemeClr>
                </a:solidFill>
                <a:latin typeface="Calibri" panose="020F0502020204030204" pitchFamily="34" charset="0"/>
              </a:rPr>
              <a:t>intérieur est importante ?</a:t>
            </a:r>
            <a:endParaRPr lang="fr-FR" sz="2700" dirty="0">
              <a:solidFill>
                <a:schemeClr val="tx2">
                  <a:lumMod val="65000"/>
                  <a:lumOff val="35000"/>
                </a:schemeClr>
              </a:solidFill>
              <a:latin typeface="Calibri" panose="020F0502020204030204" pitchFamily="34" charset="0"/>
            </a:endParaRPr>
          </a:p>
        </p:txBody>
      </p:sp>
    </p:spTree>
    <p:extLst>
      <p:ext uri="{BB962C8B-B14F-4D97-AF65-F5344CB8AC3E}">
        <p14:creationId xmlns="" xmlns:p14="http://schemas.microsoft.com/office/powerpoint/2010/main" val="367093212"/>
      </p:ext>
    </p:extLst>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9" name="Titre 1"/>
          <p:cNvSpPr txBox="1">
            <a:spLocks/>
          </p:cNvSpPr>
          <p:nvPr/>
        </p:nvSpPr>
        <p:spPr>
          <a:xfrm>
            <a:off x="377354" y="1187549"/>
            <a:ext cx="10081120" cy="514364"/>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lnSpc>
                <a:spcPts val="2800"/>
              </a:lnSpc>
            </a:pP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L’habitat constitue notre premier environnement !</a:t>
            </a:r>
          </a:p>
        </p:txBody>
      </p:sp>
      <p:pic>
        <p:nvPicPr>
          <p:cNvPr id="10" name="Imag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93378" y="1907629"/>
            <a:ext cx="9307715" cy="4536504"/>
          </a:xfrm>
          <a:prstGeom prst="rect">
            <a:avLst/>
          </a:prstGeom>
        </p:spPr>
      </p:pic>
    </p:spTree>
    <p:extLst>
      <p:ext uri="{BB962C8B-B14F-4D97-AF65-F5344CB8AC3E}">
        <p14:creationId xmlns="" xmlns:p14="http://schemas.microsoft.com/office/powerpoint/2010/main" val="874150471"/>
      </p:ext>
    </p:extLst>
  </p:cSld>
  <p:clrMapOvr>
    <a:masterClrMapping/>
  </p:clrMapOvr>
  <p:transition spd="slow"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7" name="Rectangle 16"/>
          <p:cNvSpPr>
            <a:spLocks noChangeArrowheads="1"/>
          </p:cNvSpPr>
          <p:nvPr/>
        </p:nvSpPr>
        <p:spPr bwMode="auto">
          <a:xfrm>
            <a:off x="737394" y="1043533"/>
            <a:ext cx="7496175" cy="5336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488" tIns="44450" rIns="90488" bIns="44450">
            <a:spAutoFit/>
          </a:bodyPr>
          <a:lstStyle>
            <a:lvl1pPr marL="342900" indent="-3429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defTabSz="7620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defTabSz="7620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marL="0" lvl="1">
              <a:lnSpc>
                <a:spcPts val="3700"/>
              </a:lnSpc>
              <a:spcBef>
                <a:spcPts val="1200"/>
              </a:spcBef>
              <a:buClr>
                <a:srgbClr val="649114"/>
              </a:buClr>
              <a:buSzPct val="120000"/>
              <a:buFont typeface="Arial" panose="020B0604020202020204" pitchFamily="34" charset="0"/>
              <a:buNone/>
            </a:pPr>
            <a:r>
              <a:rPr lang="fr-FR" sz="2600" dirty="0" smtClean="0">
                <a:solidFill>
                  <a:srgbClr val="69AAC8"/>
                </a:solidFill>
                <a:latin typeface="Calibri" panose="020F0502020204030204" pitchFamily="34" charset="0"/>
              </a:rPr>
              <a:t>Les chiffres de la qualité de l’air intérieur !</a:t>
            </a:r>
            <a:endParaRPr lang="fr-FR" sz="2600" dirty="0">
              <a:solidFill>
                <a:srgbClr val="69AAC8"/>
              </a:solidFill>
              <a:latin typeface="Calibri" panose="020F0502020204030204" pitchFamily="34" charset="0"/>
            </a:endParaRPr>
          </a:p>
        </p:txBody>
      </p:sp>
      <p:sp>
        <p:nvSpPr>
          <p:cNvPr id="18" name="Text Box 8"/>
          <p:cNvSpPr txBox="1">
            <a:spLocks noChangeArrowheads="1"/>
          </p:cNvSpPr>
          <p:nvPr/>
        </p:nvSpPr>
        <p:spPr bwMode="auto">
          <a:xfrm>
            <a:off x="756444" y="1476920"/>
            <a:ext cx="8909942"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0"/>
              </a:spcBef>
              <a:buClr>
                <a:srgbClr val="649114"/>
              </a:buClr>
            </a:pPr>
            <a:r>
              <a:rPr lang="fr-FR" sz="2100" b="0" dirty="0">
                <a:solidFill>
                  <a:schemeClr val="tx2">
                    <a:lumMod val="65000"/>
                    <a:lumOff val="35000"/>
                  </a:schemeClr>
                </a:solidFill>
                <a:latin typeface="Calibri" panose="020F0502020204030204" pitchFamily="34" charset="0"/>
              </a:rPr>
              <a:t>La qualité de l’air intérieur est une préoccupation </a:t>
            </a:r>
            <a:r>
              <a:rPr lang="fr-FR" sz="2100" b="0" dirty="0" smtClean="0">
                <a:solidFill>
                  <a:schemeClr val="tx2">
                    <a:lumMod val="65000"/>
                    <a:lumOff val="35000"/>
                  </a:schemeClr>
                </a:solidFill>
                <a:latin typeface="Calibri" panose="020F0502020204030204" pitchFamily="34" charset="0"/>
              </a:rPr>
              <a:t>grandissante et </a:t>
            </a:r>
            <a:r>
              <a:rPr lang="fr-FR" sz="2100" b="0" dirty="0">
                <a:solidFill>
                  <a:schemeClr val="tx2">
                    <a:lumMod val="65000"/>
                    <a:lumOff val="35000"/>
                  </a:schemeClr>
                </a:solidFill>
                <a:latin typeface="Calibri" panose="020F0502020204030204" pitchFamily="34" charset="0"/>
              </a:rPr>
              <a:t>un </a:t>
            </a:r>
            <a:r>
              <a:rPr lang="fr-FR" sz="2100" b="0" dirty="0" smtClean="0">
                <a:solidFill>
                  <a:schemeClr val="tx2">
                    <a:lumMod val="65000"/>
                    <a:lumOff val="35000"/>
                  </a:schemeClr>
                </a:solidFill>
                <a:latin typeface="Calibri" panose="020F0502020204030204" pitchFamily="34" charset="0"/>
              </a:rPr>
              <a:t>véritable enjeu </a:t>
            </a:r>
            <a:r>
              <a:rPr lang="fr-FR" sz="2100" b="0" dirty="0">
                <a:solidFill>
                  <a:schemeClr val="tx2">
                    <a:lumMod val="65000"/>
                    <a:lumOff val="35000"/>
                  </a:schemeClr>
                </a:solidFill>
                <a:latin typeface="Calibri" panose="020F0502020204030204" pitchFamily="34" charset="0"/>
              </a:rPr>
              <a:t>majeur de santé publique</a:t>
            </a:r>
          </a:p>
        </p:txBody>
      </p:sp>
      <p:sp>
        <p:nvSpPr>
          <p:cNvPr id="27" name="Titre 1"/>
          <p:cNvSpPr txBox="1">
            <a:spLocks/>
          </p:cNvSpPr>
          <p:nvPr/>
        </p:nvSpPr>
        <p:spPr>
          <a:xfrm>
            <a:off x="737394" y="2268000"/>
            <a:ext cx="1058459" cy="64807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4500" kern="0" dirty="0" smtClean="0">
                <a:solidFill>
                  <a:srgbClr val="FF9933"/>
                </a:solidFill>
                <a:latin typeface="Calibri" panose="020F0502020204030204" pitchFamily="34" charset="0"/>
                <a:cs typeface="Calibri" panose="020F0502020204030204" pitchFamily="34" charset="0"/>
              </a:rPr>
              <a:t>30</a:t>
            </a:r>
            <a:r>
              <a:rPr lang="fr-FR" sz="2500" b="0" kern="0" dirty="0" smtClean="0">
                <a:solidFill>
                  <a:srgbClr val="FF9933"/>
                </a:solidFill>
                <a:latin typeface="Calibri" panose="020F0502020204030204" pitchFamily="34" charset="0"/>
                <a:cs typeface="Calibri" panose="020F0502020204030204" pitchFamily="34" charset="0"/>
              </a:rPr>
              <a:t>%</a:t>
            </a:r>
          </a:p>
        </p:txBody>
      </p:sp>
      <p:sp>
        <p:nvSpPr>
          <p:cNvPr id="28" name="Titre 1"/>
          <p:cNvSpPr txBox="1">
            <a:spLocks/>
          </p:cNvSpPr>
          <p:nvPr/>
        </p:nvSpPr>
        <p:spPr>
          <a:xfrm>
            <a:off x="1673498" y="2592000"/>
            <a:ext cx="8515454" cy="36004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800" b="0" dirty="0">
                <a:solidFill>
                  <a:schemeClr val="tx2">
                    <a:lumMod val="65000"/>
                    <a:lumOff val="35000"/>
                  </a:schemeClr>
                </a:solidFill>
                <a:latin typeface="Calibri Light" panose="020F0302020204030204" pitchFamily="34" charset="0"/>
                <a:cs typeface="Calibri" panose="020F0502020204030204" pitchFamily="34" charset="0"/>
              </a:rPr>
              <a:t>de la population des pays </a:t>
            </a:r>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industrialisés</a:t>
            </a:r>
            <a:r>
              <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rPr>
              <a:t> concernées par des m</a:t>
            </a:r>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aladies allergiques</a:t>
            </a:r>
            <a:endPar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endParaRPr>
          </a:p>
        </p:txBody>
      </p:sp>
      <p:sp>
        <p:nvSpPr>
          <p:cNvPr id="29" name="Titre 1"/>
          <p:cNvSpPr txBox="1">
            <a:spLocks/>
          </p:cNvSpPr>
          <p:nvPr/>
        </p:nvSpPr>
        <p:spPr>
          <a:xfrm>
            <a:off x="737394" y="2987749"/>
            <a:ext cx="1323074" cy="64807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4500" kern="0" dirty="0" smtClean="0">
                <a:solidFill>
                  <a:srgbClr val="FF9933"/>
                </a:solidFill>
                <a:latin typeface="Calibri" panose="020F0502020204030204" pitchFamily="34" charset="0"/>
                <a:cs typeface="Calibri" panose="020F0502020204030204" pitchFamily="34" charset="0"/>
              </a:rPr>
              <a:t>25</a:t>
            </a:r>
            <a:r>
              <a:rPr lang="fr-FR" sz="2500" b="0" kern="0" dirty="0" smtClean="0">
                <a:solidFill>
                  <a:srgbClr val="FF9933"/>
                </a:solidFill>
                <a:latin typeface="Calibri" panose="020F0502020204030204" pitchFamily="34" charset="0"/>
                <a:cs typeface="Calibri" panose="020F0502020204030204" pitchFamily="34" charset="0"/>
              </a:rPr>
              <a:t>ans</a:t>
            </a:r>
          </a:p>
        </p:txBody>
      </p:sp>
      <p:sp>
        <p:nvSpPr>
          <p:cNvPr id="30" name="Titre 1"/>
          <p:cNvSpPr txBox="1">
            <a:spLocks/>
          </p:cNvSpPr>
          <p:nvPr/>
        </p:nvSpPr>
        <p:spPr>
          <a:xfrm>
            <a:off x="1889522" y="3294000"/>
            <a:ext cx="7938443" cy="36004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Augmentation de la prévalence des maladies allergiques</a:t>
            </a:r>
            <a:endPar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endParaRPr>
          </a:p>
        </p:txBody>
      </p:sp>
      <p:sp>
        <p:nvSpPr>
          <p:cNvPr id="31" name="Titre 1"/>
          <p:cNvSpPr txBox="1">
            <a:spLocks/>
          </p:cNvSpPr>
          <p:nvPr/>
        </p:nvSpPr>
        <p:spPr>
          <a:xfrm>
            <a:off x="737394" y="3707829"/>
            <a:ext cx="1653842" cy="64807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4500" kern="0" dirty="0" smtClean="0">
                <a:solidFill>
                  <a:srgbClr val="FF9933"/>
                </a:solidFill>
                <a:latin typeface="Calibri" panose="020F0502020204030204" pitchFamily="34" charset="0"/>
                <a:cs typeface="Calibri" panose="020F0502020204030204" pitchFamily="34" charset="0"/>
              </a:rPr>
              <a:t>17810</a:t>
            </a:r>
            <a:endParaRPr lang="fr-FR" sz="4500" b="0" kern="0" dirty="0" smtClean="0">
              <a:solidFill>
                <a:srgbClr val="FF9933"/>
              </a:solidFill>
              <a:latin typeface="Calibri" panose="020F0502020204030204" pitchFamily="34" charset="0"/>
              <a:cs typeface="Calibri" panose="020F0502020204030204" pitchFamily="34" charset="0"/>
            </a:endParaRPr>
          </a:p>
        </p:txBody>
      </p:sp>
      <p:sp>
        <p:nvSpPr>
          <p:cNvPr id="32" name="Titre 1"/>
          <p:cNvSpPr txBox="1">
            <a:spLocks/>
          </p:cNvSpPr>
          <p:nvPr/>
        </p:nvSpPr>
        <p:spPr>
          <a:xfrm>
            <a:off x="2321570" y="3996000"/>
            <a:ext cx="7475367" cy="36004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Nombre de décès en France chaque année</a:t>
            </a:r>
            <a:endPar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endParaRPr>
          </a:p>
        </p:txBody>
      </p:sp>
      <p:sp>
        <p:nvSpPr>
          <p:cNvPr id="33" name="Titre 1"/>
          <p:cNvSpPr txBox="1">
            <a:spLocks/>
          </p:cNvSpPr>
          <p:nvPr/>
        </p:nvSpPr>
        <p:spPr>
          <a:xfrm>
            <a:off x="737394" y="4427909"/>
            <a:ext cx="2116918" cy="64807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4500" kern="0" dirty="0" smtClean="0">
                <a:solidFill>
                  <a:srgbClr val="FF9933"/>
                </a:solidFill>
                <a:latin typeface="Calibri" panose="020F0502020204030204" pitchFamily="34" charset="0"/>
                <a:cs typeface="Calibri" panose="020F0502020204030204" pitchFamily="34" charset="0"/>
              </a:rPr>
              <a:t>500</a:t>
            </a:r>
            <a:r>
              <a:rPr lang="fr-FR" sz="2500" b="0" kern="0" dirty="0" smtClean="0">
                <a:solidFill>
                  <a:srgbClr val="FF9933"/>
                </a:solidFill>
                <a:latin typeface="Calibri" panose="020F0502020204030204" pitchFamily="34" charset="0"/>
                <a:cs typeface="Calibri" panose="020F0502020204030204" pitchFamily="34" charset="0"/>
              </a:rPr>
              <a:t>Millions</a:t>
            </a:r>
          </a:p>
        </p:txBody>
      </p:sp>
      <p:sp>
        <p:nvSpPr>
          <p:cNvPr id="34" name="Titre 1"/>
          <p:cNvSpPr txBox="1">
            <a:spLocks/>
          </p:cNvSpPr>
          <p:nvPr/>
        </p:nvSpPr>
        <p:spPr>
          <a:xfrm>
            <a:off x="2753618" y="4752000"/>
            <a:ext cx="7650164" cy="36004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Coûts moyen (€uros) </a:t>
            </a:r>
            <a:r>
              <a:rPr lang="fr-FR" sz="1800" b="0" dirty="0">
                <a:solidFill>
                  <a:schemeClr val="tx2">
                    <a:lumMod val="65000"/>
                    <a:lumOff val="35000"/>
                  </a:schemeClr>
                </a:solidFill>
                <a:latin typeface="Calibri Light" panose="020F0302020204030204" pitchFamily="34" charset="0"/>
                <a:cs typeface="Calibri" panose="020F0502020204030204" pitchFamily="34" charset="0"/>
              </a:rPr>
              <a:t>du traitement de l’asthme pour l’Assurance maladie</a:t>
            </a:r>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 </a:t>
            </a:r>
            <a:endPar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endParaRPr>
          </a:p>
        </p:txBody>
      </p:sp>
      <p:sp>
        <p:nvSpPr>
          <p:cNvPr id="35" name="Titre 1"/>
          <p:cNvSpPr txBox="1">
            <a:spLocks/>
          </p:cNvSpPr>
          <p:nvPr/>
        </p:nvSpPr>
        <p:spPr>
          <a:xfrm>
            <a:off x="737394" y="5147989"/>
            <a:ext cx="1944216" cy="648072"/>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4500" kern="0" dirty="0" smtClean="0">
                <a:solidFill>
                  <a:srgbClr val="FF9933"/>
                </a:solidFill>
                <a:latin typeface="Calibri" panose="020F0502020204030204" pitchFamily="34" charset="0"/>
                <a:cs typeface="Calibri" panose="020F0502020204030204" pitchFamily="34" charset="0"/>
              </a:rPr>
              <a:t>19</a:t>
            </a:r>
            <a:r>
              <a:rPr lang="fr-FR" sz="2500" b="0" kern="0" dirty="0" smtClean="0">
                <a:solidFill>
                  <a:srgbClr val="FF9933"/>
                </a:solidFill>
                <a:latin typeface="Calibri" panose="020F0502020204030204" pitchFamily="34" charset="0"/>
                <a:cs typeface="Calibri" panose="020F0502020204030204" pitchFamily="34" charset="0"/>
              </a:rPr>
              <a:t>Milliards</a:t>
            </a:r>
            <a:endParaRPr lang="fr-FR" sz="2500" b="0" kern="0" dirty="0">
              <a:solidFill>
                <a:srgbClr val="FF9933"/>
              </a:solidFill>
              <a:latin typeface="Calibri" panose="020F0502020204030204" pitchFamily="34" charset="0"/>
              <a:cs typeface="Calibri" panose="020F0502020204030204" pitchFamily="34" charset="0"/>
            </a:endParaRPr>
          </a:p>
          <a:p>
            <a:pPr algn="l"/>
            <a:endParaRPr lang="fr-FR" sz="2500" b="0" kern="0" dirty="0" smtClean="0">
              <a:solidFill>
                <a:srgbClr val="FF9933"/>
              </a:solidFill>
              <a:latin typeface="Calibri" panose="020F0502020204030204" pitchFamily="34" charset="0"/>
              <a:cs typeface="Calibri" panose="020F0502020204030204" pitchFamily="34" charset="0"/>
            </a:endParaRPr>
          </a:p>
        </p:txBody>
      </p:sp>
      <p:sp>
        <p:nvSpPr>
          <p:cNvPr id="36" name="Titre 1"/>
          <p:cNvSpPr txBox="1">
            <a:spLocks/>
          </p:cNvSpPr>
          <p:nvPr/>
        </p:nvSpPr>
        <p:spPr>
          <a:xfrm>
            <a:off x="2609602" y="5472000"/>
            <a:ext cx="7276906" cy="36004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r>
              <a:rPr lang="fr-FR" sz="1800" b="0" dirty="0" smtClean="0">
                <a:solidFill>
                  <a:schemeClr val="tx2">
                    <a:lumMod val="65000"/>
                    <a:lumOff val="35000"/>
                  </a:schemeClr>
                </a:solidFill>
                <a:latin typeface="Calibri Light" panose="020F0302020204030204" pitchFamily="34" charset="0"/>
                <a:cs typeface="Calibri" panose="020F0502020204030204" pitchFamily="34" charset="0"/>
              </a:rPr>
              <a:t>Ensemble des coûts socio-économique annuel engendrés en €uros </a:t>
            </a:r>
            <a:endParaRPr lang="fr-FR" sz="1800" b="0" kern="0" dirty="0" smtClean="0">
              <a:solidFill>
                <a:schemeClr val="tx2">
                  <a:lumMod val="65000"/>
                  <a:lumOff val="35000"/>
                </a:schemeClr>
              </a:solidFill>
              <a:latin typeface="Calibri Light" panose="020F0302020204030204" pitchFamily="34" charset="0"/>
              <a:cs typeface="Calibri" panose="020F0502020204030204" pitchFamily="34" charset="0"/>
            </a:endParaRPr>
          </a:p>
        </p:txBody>
      </p:sp>
      <p:pic>
        <p:nvPicPr>
          <p:cNvPr id="37" name="Image 3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881410" y="6256028"/>
            <a:ext cx="1100430" cy="398315"/>
          </a:xfrm>
          <a:prstGeom prst="rect">
            <a:avLst/>
          </a:prstGeom>
        </p:spPr>
      </p:pic>
      <p:pic>
        <p:nvPicPr>
          <p:cNvPr id="38" name="Image 3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053741" y="6278202"/>
            <a:ext cx="1275940" cy="381955"/>
          </a:xfrm>
          <a:prstGeom prst="rect">
            <a:avLst/>
          </a:prstGeom>
        </p:spPr>
      </p:pic>
      <p:sp>
        <p:nvSpPr>
          <p:cNvPr id="19" name="ZoneTexte 18"/>
          <p:cNvSpPr txBox="1"/>
          <p:nvPr/>
        </p:nvSpPr>
        <p:spPr>
          <a:xfrm>
            <a:off x="809402" y="6012085"/>
            <a:ext cx="4968552" cy="246221"/>
          </a:xfrm>
          <a:prstGeom prst="rect">
            <a:avLst/>
          </a:prstGeom>
          <a:noFill/>
        </p:spPr>
        <p:txBody>
          <a:bodyPr wrap="square" rtlCol="0">
            <a:spAutoFit/>
          </a:bodyPr>
          <a:lstStyle/>
          <a:p>
            <a:r>
              <a:rPr lang="fr-FR" sz="1000" i="1" dirty="0" smtClean="0">
                <a:solidFill>
                  <a:schemeClr val="tx1">
                    <a:lumMod val="75000"/>
                    <a:lumOff val="25000"/>
                  </a:schemeClr>
                </a:solidFill>
                <a:latin typeface="+mn-lt"/>
              </a:rPr>
              <a:t>Source : anses et Inserm</a:t>
            </a:r>
            <a:endParaRPr lang="fr-FR" sz="1000" i="1" dirty="0">
              <a:solidFill>
                <a:schemeClr val="tx1">
                  <a:lumMod val="75000"/>
                  <a:lumOff val="25000"/>
                </a:schemeClr>
              </a:solidFill>
              <a:latin typeface="+mn-lt"/>
            </a:endParaRPr>
          </a:p>
        </p:txBody>
      </p:sp>
    </p:spTree>
    <p:extLst>
      <p:ext uri="{BB962C8B-B14F-4D97-AF65-F5344CB8AC3E}">
        <p14:creationId xmlns="" xmlns:p14="http://schemas.microsoft.com/office/powerpoint/2010/main" val="1563527408"/>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pic>
        <p:nvPicPr>
          <p:cNvPr id="19" name="Image 1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34458" y="1299511"/>
            <a:ext cx="10080000" cy="5432654"/>
          </a:xfrm>
          <a:prstGeom prst="rect">
            <a:avLst/>
          </a:prstGeom>
        </p:spPr>
      </p:pic>
      <p:sp>
        <p:nvSpPr>
          <p:cNvPr id="20" name="Titre 1"/>
          <p:cNvSpPr txBox="1">
            <a:spLocks/>
          </p:cNvSpPr>
          <p:nvPr/>
        </p:nvSpPr>
        <p:spPr>
          <a:xfrm>
            <a:off x="5129882" y="1291665"/>
            <a:ext cx="5184576" cy="45199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lnSpc>
                <a:spcPts val="3000"/>
              </a:lnSpc>
            </a:pPr>
            <a:r>
              <a:rPr lang="fr-FR" sz="3300" kern="0" dirty="0" smtClean="0">
                <a:solidFill>
                  <a:schemeClr val="tx2">
                    <a:lumMod val="65000"/>
                    <a:lumOff val="35000"/>
                  </a:schemeClr>
                </a:solidFill>
                <a:latin typeface="Calibri" panose="020F0502020204030204" pitchFamily="34" charset="0"/>
                <a:cs typeface="Calibri" panose="020F0502020204030204" pitchFamily="34" charset="0"/>
              </a:rPr>
              <a:t>un </a:t>
            </a:r>
            <a:r>
              <a:rPr lang="fr-FR" sz="3300" kern="0" dirty="0" smtClean="0">
                <a:solidFill>
                  <a:srgbClr val="69AAC8"/>
                </a:solidFill>
                <a:latin typeface="Calibri" panose="020F0502020204030204" pitchFamily="34" charset="0"/>
                <a:cs typeface="Calibri" panose="020F0502020204030204" pitchFamily="34" charset="0"/>
              </a:rPr>
              <a:t>AIR</a:t>
            </a:r>
            <a:r>
              <a:rPr lang="fr-FR" sz="3300" kern="0" dirty="0" smtClean="0">
                <a:solidFill>
                  <a:schemeClr val="bg2"/>
                </a:solidFill>
                <a:latin typeface="Calibri" panose="020F0502020204030204" pitchFamily="34" charset="0"/>
                <a:cs typeface="Calibri" panose="020F0502020204030204" pitchFamily="34" charset="0"/>
              </a:rPr>
              <a:t> </a:t>
            </a:r>
            <a:r>
              <a:rPr lang="fr-FR" sz="3300" kern="0" dirty="0" smtClean="0">
                <a:solidFill>
                  <a:schemeClr val="tx2">
                    <a:lumMod val="65000"/>
                    <a:lumOff val="35000"/>
                  </a:schemeClr>
                </a:solidFill>
                <a:latin typeface="Calibri" panose="020F0502020204030204" pitchFamily="34" charset="0"/>
                <a:cs typeface="Calibri" panose="020F0502020204030204" pitchFamily="34" charset="0"/>
              </a:rPr>
              <a:t>sain chez soi…?</a:t>
            </a:r>
          </a:p>
        </p:txBody>
      </p:sp>
      <p:sp>
        <p:nvSpPr>
          <p:cNvPr id="21" name="Titre 1"/>
          <p:cNvSpPr txBox="1">
            <a:spLocks/>
          </p:cNvSpPr>
          <p:nvPr/>
        </p:nvSpPr>
        <p:spPr>
          <a:xfrm>
            <a:off x="5273898" y="1743663"/>
            <a:ext cx="4878102" cy="110007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ctr">
              <a:lnSpc>
                <a:spcPts val="2700"/>
              </a:lnSpc>
            </a:pPr>
            <a:r>
              <a:rPr lang="fr-FR" sz="2100" b="0" dirty="0" smtClean="0">
                <a:solidFill>
                  <a:schemeClr val="tx2">
                    <a:lumMod val="65000"/>
                    <a:lumOff val="35000"/>
                  </a:schemeClr>
                </a:solidFill>
                <a:latin typeface="Calibri" panose="020F0502020204030204" pitchFamily="34" charset="0"/>
                <a:cs typeface="Calibri" panose="020F0502020204030204" pitchFamily="34" charset="0"/>
              </a:rPr>
              <a:t>de nature physique, chimique ou biologique, les polluants de l’air intérieur sont nombreux et leurs sources multiples… </a:t>
            </a:r>
            <a:endParaRPr lang="fr-FR" sz="2100" b="0" kern="0" dirty="0" smtClean="0">
              <a:solidFill>
                <a:schemeClr val="tx2">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 xmlns:p14="http://schemas.microsoft.com/office/powerpoint/2010/main" val="1576599184"/>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8" name="Text Box 8"/>
          <p:cNvSpPr txBox="1">
            <a:spLocks noChangeArrowheads="1"/>
          </p:cNvSpPr>
          <p:nvPr/>
        </p:nvSpPr>
        <p:spPr bwMode="auto">
          <a:xfrm>
            <a:off x="1044476" y="1487775"/>
            <a:ext cx="8981950"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0"/>
              </a:spcBef>
              <a:buClr>
                <a:srgbClr val="649114"/>
              </a:buClr>
            </a:pPr>
            <a:r>
              <a:rPr lang="fr-FR" sz="2100" b="0" dirty="0" smtClean="0">
                <a:solidFill>
                  <a:schemeClr val="tx2">
                    <a:lumMod val="65000"/>
                    <a:lumOff val="35000"/>
                  </a:schemeClr>
                </a:solidFill>
                <a:latin typeface="Calibri" panose="020F0502020204030204" pitchFamily="34" charset="0"/>
              </a:rPr>
              <a:t>Les concentrations de composés organiques volatils (COV) sont généralement plus élevées à l’intérieur des logements qu’à l’extérieur</a:t>
            </a:r>
            <a:endParaRPr lang="fr-FR" sz="2100" b="0" dirty="0">
              <a:solidFill>
                <a:schemeClr val="tx2">
                  <a:lumMod val="65000"/>
                  <a:lumOff val="35000"/>
                </a:schemeClr>
              </a:solidFill>
              <a:latin typeface="Calibri" panose="020F0502020204030204" pitchFamily="34" charset="0"/>
            </a:endParaRPr>
          </a:p>
        </p:txBody>
      </p:sp>
      <p:pic>
        <p:nvPicPr>
          <p:cNvPr id="19" name="Image 18"/>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889522" y="2411685"/>
            <a:ext cx="6932436" cy="4248472"/>
          </a:xfrm>
          <a:prstGeom prst="rect">
            <a:avLst/>
          </a:prstGeom>
        </p:spPr>
      </p:pic>
      <p:sp>
        <p:nvSpPr>
          <p:cNvPr id="6" name="Titre 1"/>
          <p:cNvSpPr txBox="1">
            <a:spLocks/>
          </p:cNvSpPr>
          <p:nvPr/>
        </p:nvSpPr>
        <p:spPr>
          <a:xfrm>
            <a:off x="1044476" y="1152713"/>
            <a:ext cx="8549902" cy="45199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lnSpc>
                <a:spcPts val="3000"/>
              </a:lnSpc>
            </a:pP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Plus pollué </a:t>
            </a:r>
            <a:r>
              <a:rPr lang="fr-FR" sz="2800" kern="0" dirty="0" smtClean="0">
                <a:solidFill>
                  <a:srgbClr val="69AAC8"/>
                </a:solidFill>
                <a:latin typeface="Calibri" panose="020F0502020204030204" pitchFamily="34" charset="0"/>
                <a:cs typeface="Calibri" panose="020F0502020204030204" pitchFamily="34" charset="0"/>
              </a:rPr>
              <a:t>dedans</a:t>
            </a:r>
            <a:r>
              <a:rPr lang="fr-FR" sz="2800" kern="0" dirty="0" smtClean="0">
                <a:solidFill>
                  <a:schemeClr val="bg2"/>
                </a:solidFill>
                <a:latin typeface="Calibri" panose="020F0502020204030204" pitchFamily="34" charset="0"/>
                <a:cs typeface="Calibri" panose="020F0502020204030204" pitchFamily="34" charset="0"/>
              </a:rPr>
              <a:t> </a:t>
            </a: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que dehors…</a:t>
            </a:r>
          </a:p>
        </p:txBody>
      </p:sp>
    </p:spTree>
    <p:extLst>
      <p:ext uri="{BB962C8B-B14F-4D97-AF65-F5344CB8AC3E}">
        <p14:creationId xmlns="" xmlns:p14="http://schemas.microsoft.com/office/powerpoint/2010/main" val="1117117011"/>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8" name="Text Box 8"/>
          <p:cNvSpPr txBox="1">
            <a:spLocks noChangeArrowheads="1"/>
          </p:cNvSpPr>
          <p:nvPr/>
        </p:nvSpPr>
        <p:spPr bwMode="auto">
          <a:xfrm>
            <a:off x="1044476" y="1530746"/>
            <a:ext cx="898195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0"/>
              </a:spcBef>
              <a:buClr>
                <a:srgbClr val="649114"/>
              </a:buClr>
            </a:pPr>
            <a:r>
              <a:rPr lang="fr-FR" sz="2000" b="0" dirty="0" smtClean="0">
                <a:solidFill>
                  <a:schemeClr val="tx2">
                    <a:lumMod val="65000"/>
                    <a:lumOff val="35000"/>
                  </a:schemeClr>
                </a:solidFill>
                <a:latin typeface="Calibri" panose="020F0502020204030204" pitchFamily="34" charset="0"/>
              </a:rPr>
              <a:t>L'excès d'humidité dans les logements peut être à l'origine de la dégradation de la qualité de l'air mais elle affecte également les matériaux de construction et constitue le facteur le plus courant de destruction lente des composants du bâtiment</a:t>
            </a:r>
            <a:endParaRPr lang="fr-FR" sz="2000" b="0" dirty="0">
              <a:solidFill>
                <a:schemeClr val="tx2">
                  <a:lumMod val="65000"/>
                  <a:lumOff val="35000"/>
                </a:schemeClr>
              </a:solidFill>
              <a:latin typeface="Calibri" panose="020F0502020204030204" pitchFamily="34" charset="0"/>
            </a:endParaRPr>
          </a:p>
        </p:txBody>
      </p:sp>
      <p:sp>
        <p:nvSpPr>
          <p:cNvPr id="6" name="Titre 1"/>
          <p:cNvSpPr txBox="1">
            <a:spLocks/>
          </p:cNvSpPr>
          <p:nvPr/>
        </p:nvSpPr>
        <p:spPr>
          <a:xfrm>
            <a:off x="1044476" y="1152713"/>
            <a:ext cx="8549902" cy="45199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lnSpc>
                <a:spcPts val="3000"/>
              </a:lnSpc>
            </a:pP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Contrôler </a:t>
            </a:r>
            <a:r>
              <a:rPr lang="fr-FR" sz="2800" kern="0" dirty="0" smtClean="0">
                <a:solidFill>
                  <a:srgbClr val="69AAC8"/>
                </a:solidFill>
                <a:latin typeface="Calibri" panose="020F0502020204030204" pitchFamily="34" charset="0"/>
                <a:cs typeface="Calibri" panose="020F0502020204030204" pitchFamily="34" charset="0"/>
              </a:rPr>
              <a:t>l'hygrométrie</a:t>
            </a:r>
            <a:r>
              <a:rPr lang="fr-FR" sz="2800" kern="0" dirty="0" smtClean="0">
                <a:solidFill>
                  <a:schemeClr val="bg2"/>
                </a:solidFill>
                <a:latin typeface="Calibri" panose="020F0502020204030204" pitchFamily="34" charset="0"/>
                <a:cs typeface="Calibri" panose="020F0502020204030204" pitchFamily="34" charset="0"/>
              </a:rPr>
              <a:t> </a:t>
            </a: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à l'intérieur des logements</a:t>
            </a:r>
          </a:p>
        </p:txBody>
      </p:sp>
      <p:pic>
        <p:nvPicPr>
          <p:cNvPr id="7" name="Image 6" descr="06i_QAI-Hygrothermie et Moisissures.jpg"/>
          <p:cNvPicPr>
            <a:picLocks noChangeAspect="1"/>
          </p:cNvPicPr>
          <p:nvPr/>
        </p:nvPicPr>
        <p:blipFill>
          <a:blip r:embed="rId2" cstate="print"/>
          <a:stretch>
            <a:fillRect/>
          </a:stretch>
        </p:blipFill>
        <p:spPr>
          <a:xfrm>
            <a:off x="1385466" y="2700157"/>
            <a:ext cx="8089816" cy="3960000"/>
          </a:xfrm>
          <a:prstGeom prst="rect">
            <a:avLst/>
          </a:prstGeom>
        </p:spPr>
      </p:pic>
    </p:spTree>
    <p:extLst>
      <p:ext uri="{BB962C8B-B14F-4D97-AF65-F5344CB8AC3E}">
        <p14:creationId xmlns="" xmlns:p14="http://schemas.microsoft.com/office/powerpoint/2010/main" val="1117117011"/>
      </p:ext>
    </p:extLst>
  </p:cSld>
  <p:clrMapOvr>
    <a:masterClrMapping/>
  </p:clrMapOvr>
  <p:transition spd="slow"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txBox="1">
            <a:spLocks/>
          </p:cNvSpPr>
          <p:nvPr/>
        </p:nvSpPr>
        <p:spPr>
          <a:xfrm>
            <a:off x="1620000" y="215509"/>
            <a:ext cx="8928992" cy="612000"/>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r>
              <a:rPr lang="fr-FR" sz="3600" kern="0" dirty="0" smtClean="0">
                <a:solidFill>
                  <a:srgbClr val="69AAC8"/>
                </a:solidFill>
                <a:latin typeface="Calibri" panose="020F0502020204030204" pitchFamily="34" charset="0"/>
                <a:cs typeface="Calibri" panose="020F0502020204030204" pitchFamily="34" charset="0"/>
              </a:rPr>
              <a:t>Les enjeux d’une ventilation efficace</a:t>
            </a:r>
            <a:endParaRPr lang="fr-FR" sz="3600" kern="0" dirty="0">
              <a:solidFill>
                <a:srgbClr val="69AAC8"/>
              </a:solidFill>
              <a:latin typeface="Calibri" panose="020F0502020204030204" pitchFamily="34" charset="0"/>
              <a:cs typeface="Calibri" panose="020F0502020204030204" pitchFamily="34" charset="0"/>
            </a:endParaRPr>
          </a:p>
        </p:txBody>
      </p:sp>
      <p:sp>
        <p:nvSpPr>
          <p:cNvPr id="18" name="Text Box 8"/>
          <p:cNvSpPr txBox="1">
            <a:spLocks noChangeArrowheads="1"/>
          </p:cNvSpPr>
          <p:nvPr/>
        </p:nvSpPr>
        <p:spPr bwMode="auto">
          <a:xfrm>
            <a:off x="1044476" y="1530746"/>
            <a:ext cx="8909942" cy="12618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1pPr>
            <a:lvl2pPr marL="742950" indent="-28575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2pPr>
            <a:lvl3pPr marL="11430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3pPr>
            <a:lvl4pPr marL="16002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4pPr>
            <a:lvl5pPr marL="2057400" indent="-228600" eaLnBrk="0" hangingPunct="0">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Arial Unicode MS" panose="020B0604020202020204" pitchFamily="34" charset="-128"/>
                <a:cs typeface="Arial Unicode MS" panose="020B0604020202020204" pitchFamily="34" charset="-128"/>
              </a:defRPr>
            </a:lvl9pPr>
          </a:lstStyle>
          <a:p>
            <a:pPr eaLnBrk="1" hangingPunct="1">
              <a:spcBef>
                <a:spcPts val="0"/>
              </a:spcBef>
              <a:buClr>
                <a:srgbClr val="649114"/>
              </a:buClr>
            </a:pPr>
            <a:r>
              <a:rPr lang="fr-FR" sz="1900" b="0" dirty="0" smtClean="0">
                <a:solidFill>
                  <a:schemeClr val="tx2">
                    <a:lumMod val="65000"/>
                    <a:lumOff val="35000"/>
                  </a:schemeClr>
                </a:solidFill>
                <a:latin typeface="Calibri" panose="020F0502020204030204" pitchFamily="34" charset="0"/>
              </a:rPr>
              <a:t>Les phénomènes de dégradation des matériaux comme les moisissures, la corrosion ou l'oxydation dépendent très souvent du taux d'humidité relative de l'air. Des moisissures risquent d'apparaître dès lors que le taux d'humidité relative reste supérieur à </a:t>
            </a:r>
            <a:r>
              <a:rPr lang="fr-FR" sz="1900" dirty="0" smtClean="0">
                <a:solidFill>
                  <a:srgbClr val="FF9933"/>
                </a:solidFill>
                <a:latin typeface="Calibri" panose="020F0502020204030204" pitchFamily="34" charset="0"/>
              </a:rPr>
              <a:t>80% pendant plusieurs jours</a:t>
            </a:r>
            <a:endParaRPr lang="fr-FR" sz="1900" dirty="0">
              <a:solidFill>
                <a:srgbClr val="FF9933"/>
              </a:solidFill>
              <a:latin typeface="Calibri" panose="020F0502020204030204" pitchFamily="34" charset="0"/>
            </a:endParaRPr>
          </a:p>
        </p:txBody>
      </p:sp>
      <p:sp>
        <p:nvSpPr>
          <p:cNvPr id="6" name="Titre 1"/>
          <p:cNvSpPr txBox="1">
            <a:spLocks/>
          </p:cNvSpPr>
          <p:nvPr/>
        </p:nvSpPr>
        <p:spPr>
          <a:xfrm>
            <a:off x="1044476" y="1152713"/>
            <a:ext cx="8549902" cy="451998"/>
          </a:xfrm>
          <a:prstGeom prst="rect">
            <a:avLst/>
          </a:prstGeom>
        </p:spPr>
        <p:txBody>
          <a:bodyPr/>
          <a:lstStyle>
            <a:lvl1pPr algn="r" defTabSz="995914" rtl="0" eaLnBrk="0" fontAlgn="base" hangingPunct="0">
              <a:spcBef>
                <a:spcPct val="0"/>
              </a:spcBef>
              <a:spcAft>
                <a:spcPct val="0"/>
              </a:spcAft>
              <a:defRPr sz="3496" b="1">
                <a:solidFill>
                  <a:srgbClr val="82AAD7"/>
                </a:solidFill>
                <a:latin typeface="+mj-lt"/>
                <a:ea typeface="+mj-ea"/>
                <a:cs typeface="+mj-cs"/>
              </a:defRPr>
            </a:lvl1pPr>
            <a:lvl2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2pPr>
            <a:lvl3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3pPr>
            <a:lvl4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4pPr>
            <a:lvl5pPr algn="r" defTabSz="995914" rtl="0" eaLnBrk="0" fontAlgn="base" hangingPunct="0">
              <a:spcBef>
                <a:spcPct val="0"/>
              </a:spcBef>
              <a:spcAft>
                <a:spcPct val="0"/>
              </a:spcAft>
              <a:defRPr sz="3496" b="1">
                <a:solidFill>
                  <a:schemeClr val="bg2"/>
                </a:solidFill>
                <a:latin typeface="Arial Narrow" pitchFamily="34" charset="0"/>
                <a:ea typeface="Arial Unicode MS" pitchFamily="34" charset="-128"/>
                <a:cs typeface="Arial Unicode MS" pitchFamily="34" charset="-128"/>
              </a:defRPr>
            </a:lvl5pPr>
            <a:lvl6pPr marL="431963"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6pPr>
            <a:lvl7pPr marL="863925"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7pPr>
            <a:lvl8pPr marL="1295888"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8pPr>
            <a:lvl9pPr marL="1727850" algn="r" rtl="0" fontAlgn="base">
              <a:spcBef>
                <a:spcPct val="0"/>
              </a:spcBef>
              <a:spcAft>
                <a:spcPct val="0"/>
              </a:spcAft>
              <a:defRPr sz="3023" b="1">
                <a:solidFill>
                  <a:schemeClr val="bg2"/>
                </a:solidFill>
                <a:latin typeface="Arial Narrow" pitchFamily="34" charset="0"/>
                <a:ea typeface="Arial Unicode MS" pitchFamily="34" charset="-128"/>
                <a:cs typeface="Arial Unicode MS" pitchFamily="34" charset="-128"/>
              </a:defRPr>
            </a:lvl9pPr>
          </a:lstStyle>
          <a:p>
            <a:pPr algn="l">
              <a:lnSpc>
                <a:spcPts val="3000"/>
              </a:lnSpc>
            </a:pPr>
            <a:r>
              <a:rPr lang="fr-FR" sz="2800" kern="0" dirty="0" smtClean="0">
                <a:solidFill>
                  <a:schemeClr val="tx2">
                    <a:lumMod val="65000"/>
                    <a:lumOff val="35000"/>
                  </a:schemeClr>
                </a:solidFill>
                <a:latin typeface="Calibri" panose="020F0502020204030204" pitchFamily="34" charset="0"/>
                <a:cs typeface="Calibri" panose="020F0502020204030204" pitchFamily="34" charset="0"/>
              </a:rPr>
              <a:t>Hygrométrie élevée et </a:t>
            </a:r>
            <a:r>
              <a:rPr lang="fr-FR" sz="2800" kern="0" dirty="0" smtClean="0">
                <a:solidFill>
                  <a:srgbClr val="69AAC8"/>
                </a:solidFill>
                <a:latin typeface="Calibri" panose="020F0502020204030204" pitchFamily="34" charset="0"/>
                <a:cs typeface="Calibri" panose="020F0502020204030204" pitchFamily="34" charset="0"/>
              </a:rPr>
              <a:t>moisissures</a:t>
            </a:r>
          </a:p>
        </p:txBody>
      </p:sp>
      <p:pic>
        <p:nvPicPr>
          <p:cNvPr id="8" name="Image 7" descr="06j_QAI-Vitesse Croissance Moisissures.jpg"/>
          <p:cNvPicPr>
            <a:picLocks noChangeAspect="1"/>
          </p:cNvPicPr>
          <p:nvPr/>
        </p:nvPicPr>
        <p:blipFill>
          <a:blip r:embed="rId2" cstate="print"/>
          <a:stretch>
            <a:fillRect/>
          </a:stretch>
        </p:blipFill>
        <p:spPr>
          <a:xfrm>
            <a:off x="1889522" y="2987750"/>
            <a:ext cx="7008985" cy="3672407"/>
          </a:xfrm>
          <a:prstGeom prst="rect">
            <a:avLst/>
          </a:prstGeom>
        </p:spPr>
      </p:pic>
      <p:sp>
        <p:nvSpPr>
          <p:cNvPr id="7" name="ZoneTexte 6"/>
          <p:cNvSpPr txBox="1"/>
          <p:nvPr/>
        </p:nvSpPr>
        <p:spPr>
          <a:xfrm>
            <a:off x="7290122" y="6413936"/>
            <a:ext cx="2952328" cy="246221"/>
          </a:xfrm>
          <a:prstGeom prst="rect">
            <a:avLst/>
          </a:prstGeom>
          <a:noFill/>
        </p:spPr>
        <p:txBody>
          <a:bodyPr wrap="square" rtlCol="0">
            <a:spAutoFit/>
          </a:bodyPr>
          <a:lstStyle/>
          <a:p>
            <a:r>
              <a:rPr lang="fr-FR" sz="1000" i="1" dirty="0" smtClean="0">
                <a:solidFill>
                  <a:schemeClr val="tx1">
                    <a:lumMod val="75000"/>
                    <a:lumOff val="25000"/>
                  </a:schemeClr>
                </a:solidFill>
                <a:latin typeface="+mn-lt"/>
              </a:rPr>
              <a:t>Source : EPFL, 2014</a:t>
            </a:r>
            <a:endParaRPr lang="fr-FR" sz="1000" i="1" dirty="0">
              <a:solidFill>
                <a:schemeClr val="tx1">
                  <a:lumMod val="75000"/>
                  <a:lumOff val="25000"/>
                </a:schemeClr>
              </a:solidFill>
              <a:latin typeface="+mn-lt"/>
            </a:endParaRPr>
          </a:p>
        </p:txBody>
      </p:sp>
    </p:spTree>
    <p:extLst>
      <p:ext uri="{BB962C8B-B14F-4D97-AF65-F5344CB8AC3E}">
        <p14:creationId xmlns="" xmlns:p14="http://schemas.microsoft.com/office/powerpoint/2010/main" val="1117117011"/>
      </p:ext>
    </p:extLst>
  </p:cSld>
  <p:clrMapOvr>
    <a:masterClrMapping/>
  </p:clrMapOvr>
  <p:transition spd="slow" advClick="0"/>
  <p:timing>
    <p:tnLst>
      <p:par>
        <p:cTn id="1" dur="indefinite" restart="never" nodeType="tmRoot"/>
      </p:par>
    </p:tnLst>
  </p:timing>
</p:sld>
</file>

<file path=ppt/theme/theme1.xml><?xml version="1.0" encoding="utf-8"?>
<a:theme xmlns:a="http://schemas.openxmlformats.org/drawingml/2006/main" name="modele RJ">
  <a:themeElements>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modele RJ">
      <a:majorFont>
        <a:latin typeface="Arial Narrow"/>
        <a:ea typeface="Arial Unicode MS"/>
        <a:cs typeface="Arial Unicode MS"/>
      </a:majorFont>
      <a:minorFont>
        <a:latin typeface="Arial Narrow"/>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ele RJ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modele RJ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modele RJ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ele RJ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modele RJ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modele RJ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modele RJ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modele RJ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Designs\modele RJ.pot</Template>
  <TotalTime>26635</TotalTime>
  <Words>478</Words>
  <Application>Microsoft Office PowerPoint</Application>
  <PresentationFormat>Personnalisé</PresentationFormat>
  <Paragraphs>62</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modele RJ</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vector>
  </TitlesOfParts>
  <Company>Ministère équipement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VoisinG</dc:creator>
  <cp:lastModifiedBy>Romuald</cp:lastModifiedBy>
  <cp:revision>2275</cp:revision>
  <cp:lastPrinted>2016-11-22T12:15:18Z</cp:lastPrinted>
  <dcterms:created xsi:type="dcterms:W3CDTF">2007-09-04T06:46:58Z</dcterms:created>
  <dcterms:modified xsi:type="dcterms:W3CDTF">2020-04-29T11:37:19Z</dcterms:modified>
</cp:coreProperties>
</file>